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02" r:id="rId3"/>
    <p:sldId id="305" r:id="rId4"/>
    <p:sldId id="257" r:id="rId5"/>
    <p:sldId id="298" r:id="rId6"/>
    <p:sldId id="307" r:id="rId7"/>
    <p:sldId id="306" r:id="rId8"/>
    <p:sldId id="314" r:id="rId9"/>
    <p:sldId id="315" r:id="rId10"/>
    <p:sldId id="287" r:id="rId11"/>
    <p:sldId id="316" r:id="rId12"/>
    <p:sldId id="311" r:id="rId13"/>
    <p:sldId id="317" r:id="rId14"/>
    <p:sldId id="318" r:id="rId15"/>
    <p:sldId id="312" r:id="rId16"/>
    <p:sldId id="313"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70" d="100"/>
          <a:sy n="70" d="100"/>
        </p:scale>
        <p:origin x="-1968" y="-59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C6F2A9-1493-4853-82D6-DAC35646078A}" type="datetimeFigureOut">
              <a:rPr lang="en-AU" smtClean="0"/>
              <a:pPr/>
              <a:t>27/07/2015</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8D8DD1-05CB-4FE0-A7CA-A95B53C88DD8}"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27/07/2015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27/07/2015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107ED1-85D5-4BA2-A6D6-7D01D305AC8A}" type="datetimeFigureOut">
              <a:rPr lang="en-AU" smtClean="0"/>
              <a:pPr/>
              <a:t>27/07/2015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D107ED1-85D5-4BA2-A6D6-7D01D305AC8A}" type="datetimeFigureOut">
              <a:rPr lang="en-AU" smtClean="0"/>
              <a:pPr/>
              <a:t>27/07/2015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D107ED1-85D5-4BA2-A6D6-7D01D305AC8A}" type="datetimeFigureOut">
              <a:rPr lang="en-AU" smtClean="0"/>
              <a:pPr/>
              <a:t>27/07/2015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D107ED1-85D5-4BA2-A6D6-7D01D305AC8A}" type="datetimeFigureOut">
              <a:rPr lang="en-AU" smtClean="0"/>
              <a:pPr/>
              <a:t>27/07/2015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07ED1-85D5-4BA2-A6D6-7D01D305AC8A}" type="datetimeFigureOut">
              <a:rPr lang="en-AU" smtClean="0"/>
              <a:pPr/>
              <a:t>27/07/2015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27/07/2015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27/07/2015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27/07/2015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27/07/2015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07ED1-85D5-4BA2-A6D6-7D01D305AC8A}" type="datetimeFigureOut">
              <a:rPr lang="en-AU" smtClean="0"/>
              <a:pPr/>
              <a:t>27/07/2015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A4246-757C-4B15-8B30-70C8F2A1AD97}"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fods12.wordpress.com/" TargetMode="External"/><Relationship Id="rId1" Type="http://schemas.openxmlformats.org/officeDocument/2006/relationships/slideLayout" Target="../slideLayouts/slideLayout1.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093296"/>
            <a:ext cx="9144000" cy="461665"/>
          </a:xfrm>
          <a:prstGeom prst="rect">
            <a:avLst/>
          </a:prstGeom>
        </p:spPr>
        <p:txBody>
          <a:bodyPr wrap="square">
            <a:spAutoFit/>
          </a:bodyPr>
          <a:lstStyle/>
          <a:p>
            <a:pPr algn="ctr"/>
            <a:r>
              <a:rPr lang="en-AU" sz="2400" dirty="0" smtClean="0"/>
              <a:t>Secular Society, 28</a:t>
            </a:r>
            <a:r>
              <a:rPr lang="en-AU" sz="2400" baseline="30000" dirty="0" smtClean="0"/>
              <a:t>th</a:t>
            </a:r>
            <a:r>
              <a:rPr lang="en-AU" sz="2400" dirty="0" smtClean="0"/>
              <a:t> </a:t>
            </a:r>
            <a:r>
              <a:rPr lang="en-AU" sz="2400" dirty="0" smtClean="0"/>
              <a:t>July </a:t>
            </a:r>
            <a:r>
              <a:rPr lang="en-AU" sz="2400" dirty="0" smtClean="0"/>
              <a:t>2015</a:t>
            </a:r>
            <a:endParaRPr lang="en-AU" sz="2400" dirty="0" smtClean="0"/>
          </a:p>
        </p:txBody>
      </p:sp>
      <p:sp>
        <p:nvSpPr>
          <p:cNvPr id="7" name="Rectangle 6"/>
          <p:cNvSpPr/>
          <p:nvPr/>
        </p:nvSpPr>
        <p:spPr>
          <a:xfrm>
            <a:off x="0" y="56818"/>
            <a:ext cx="9144000" cy="1538883"/>
          </a:xfrm>
          <a:prstGeom prst="rect">
            <a:avLst/>
          </a:prstGeom>
        </p:spPr>
        <p:txBody>
          <a:bodyPr wrap="square">
            <a:spAutoFit/>
          </a:bodyPr>
          <a:lstStyle/>
          <a:p>
            <a:pPr algn="ctr"/>
            <a:r>
              <a:rPr lang="en-AU" sz="5400" dirty="0" smtClean="0"/>
              <a:t>An Atheist at Christian Camp</a:t>
            </a:r>
          </a:p>
          <a:p>
            <a:pPr algn="ctr"/>
            <a:r>
              <a:rPr lang="en-AU" sz="4000" dirty="0" smtClean="0"/>
              <a:t>The Importance of Dialogue</a:t>
            </a:r>
          </a:p>
        </p:txBody>
      </p:sp>
      <p:pic>
        <p:nvPicPr>
          <p:cNvPr id="1026" name="Picture 2" descr="E:\Desktop\Photos\IMG_2386.JPG"/>
          <p:cNvPicPr>
            <a:picLocks noChangeAspect="1" noChangeArrowheads="1"/>
          </p:cNvPicPr>
          <p:nvPr/>
        </p:nvPicPr>
        <p:blipFill>
          <a:blip r:embed="rId2" cstate="print"/>
          <a:srcRect l="11953" t="17388" r="10893"/>
          <a:stretch>
            <a:fillRect/>
          </a:stretch>
        </p:blipFill>
        <p:spPr bwMode="auto">
          <a:xfrm>
            <a:off x="1979711" y="1628800"/>
            <a:ext cx="5380315" cy="432048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CU Summit </a:t>
            </a:r>
            <a:r>
              <a:rPr lang="en-AU" sz="4000" dirty="0" smtClean="0"/>
              <a:t>2015</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7410" name="Picture 2" descr="https://scontent-nrt1-1.xx.fbcdn.net/hphotos-xta1/t31.0-8/s2048x2048/11103110_984450834913266_8505577198715676506_o.jpg"/>
          <p:cNvPicPr>
            <a:picLocks noChangeAspect="1" noChangeArrowheads="1"/>
          </p:cNvPicPr>
          <p:nvPr/>
        </p:nvPicPr>
        <p:blipFill>
          <a:blip r:embed="rId2" cstate="print"/>
          <a:srcRect l="24363" r="28388"/>
          <a:stretch>
            <a:fillRect/>
          </a:stretch>
        </p:blipFill>
        <p:spPr bwMode="auto">
          <a:xfrm>
            <a:off x="539552" y="1052736"/>
            <a:ext cx="7848872" cy="552368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Sermons and Talks</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051" name="Picture 3"/>
          <p:cNvPicPr>
            <a:picLocks noChangeAspect="1" noChangeArrowheads="1"/>
          </p:cNvPicPr>
          <p:nvPr/>
        </p:nvPicPr>
        <p:blipFill>
          <a:blip r:embed="rId2" cstate="print"/>
          <a:srcRect/>
          <a:stretch>
            <a:fillRect/>
          </a:stretch>
        </p:blipFill>
        <p:spPr bwMode="auto">
          <a:xfrm>
            <a:off x="323528" y="2492896"/>
            <a:ext cx="8662455" cy="43204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827584" y="944300"/>
            <a:ext cx="7560840" cy="1476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818"/>
            <a:ext cx="9144000" cy="707886"/>
          </a:xfrm>
          <a:prstGeom prst="rect">
            <a:avLst/>
          </a:prstGeom>
        </p:spPr>
        <p:txBody>
          <a:bodyPr wrap="square">
            <a:spAutoFit/>
          </a:bodyPr>
          <a:lstStyle/>
          <a:p>
            <a:pPr algn="ctr"/>
            <a:r>
              <a:rPr lang="en-AU" sz="4000" dirty="0" smtClean="0"/>
              <a:t>But What’s it all For?</a:t>
            </a:r>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5122" name="Picture 2" descr="http://4.bp.blogspot.com/_7OubgiFhxwM/ShRtbgIfO_I/AAAAAAAAAP0/NE9wZdw9nw4/s320/disagreement%2Bcartoon.jpg"/>
          <p:cNvPicPr>
            <a:picLocks noChangeAspect="1" noChangeArrowheads="1"/>
          </p:cNvPicPr>
          <p:nvPr/>
        </p:nvPicPr>
        <p:blipFill>
          <a:blip r:embed="rId2" cstate="print"/>
          <a:srcRect/>
          <a:stretch>
            <a:fillRect/>
          </a:stretch>
        </p:blipFill>
        <p:spPr bwMode="auto">
          <a:xfrm>
            <a:off x="2843808" y="1988840"/>
            <a:ext cx="3456384" cy="355640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Voltaire on Doubt</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descr="http://izquotes.com/quotes-pictures/quote-doubt-is-not-a-pleasant-condition-but-certainty-is-absurd-voltaire-191117.jpg"/>
          <p:cNvPicPr>
            <a:picLocks noChangeAspect="1" noChangeArrowheads="1"/>
          </p:cNvPicPr>
          <p:nvPr/>
        </p:nvPicPr>
        <p:blipFill>
          <a:blip r:embed="rId2" cstate="print"/>
          <a:srcRect l="1020" t="15627" r="1020" b="19322"/>
          <a:stretch>
            <a:fillRect/>
          </a:stretch>
        </p:blipFill>
        <p:spPr bwMode="auto">
          <a:xfrm>
            <a:off x="1115616" y="2614409"/>
            <a:ext cx="6984776" cy="218274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…with Context</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2132856"/>
            <a:ext cx="8352928" cy="3046988"/>
          </a:xfrm>
          <a:prstGeom prst="rect">
            <a:avLst/>
          </a:prstGeom>
          <a:noFill/>
        </p:spPr>
        <p:txBody>
          <a:bodyPr wrap="square" rtlCol="0">
            <a:spAutoFit/>
          </a:bodyPr>
          <a:lstStyle/>
          <a:p>
            <a:r>
              <a:rPr lang="en-AU" sz="3200" dirty="0" smtClean="0"/>
              <a:t>“</a:t>
            </a:r>
            <a:r>
              <a:rPr lang="en-AU" sz="3200" b="1" dirty="0" smtClean="0"/>
              <a:t>Doubt is not a pleasant condition, but certainty is an absurd one</a:t>
            </a:r>
            <a:r>
              <a:rPr lang="en-AU" sz="3200" dirty="0" smtClean="0"/>
              <a:t>. What is most repellent in the </a:t>
            </a:r>
            <a:r>
              <a:rPr lang="en-AU" sz="3200" i="1" dirty="0" smtClean="0"/>
              <a:t>System of Nature</a:t>
            </a:r>
            <a:r>
              <a:rPr lang="en-AU" sz="3200" dirty="0" smtClean="0"/>
              <a:t> [</a:t>
            </a:r>
            <a:r>
              <a:rPr lang="en-AU" sz="3200" dirty="0" err="1" smtClean="0"/>
              <a:t>d'Holbach</a:t>
            </a:r>
            <a:r>
              <a:rPr lang="en-AU" sz="3200" dirty="0" smtClean="0"/>
              <a:t>]…is the audacity with which it decides that there is no God, without even having tried to prove the impossibility.”</a:t>
            </a:r>
            <a:endParaRPr lang="en-AU"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4680520" cy="5016758"/>
          </a:xfrm>
          <a:prstGeom prst="rect">
            <a:avLst/>
          </a:prstGeom>
          <a:noFill/>
        </p:spPr>
        <p:txBody>
          <a:bodyPr wrap="square" rtlCol="0">
            <a:spAutoFit/>
          </a:bodyPr>
          <a:lstStyle/>
          <a:p>
            <a:r>
              <a:rPr lang="en-AU" sz="3200" dirty="0" smtClean="0"/>
              <a:t>“Faith is the great cop-out, the great excuse to evade the need to think and evaluate evidence. Faith is belief in spite of, even perhaps because of, the lack of evidence...Faith is not allowed to justify itself by argument.” – Richard Dawkins</a:t>
            </a:r>
          </a:p>
        </p:txBody>
      </p:sp>
      <p:sp>
        <p:nvSpPr>
          <p:cNvPr id="6" name="Rectangle 5"/>
          <p:cNvSpPr/>
          <p:nvPr/>
        </p:nvSpPr>
        <p:spPr>
          <a:xfrm>
            <a:off x="0" y="56818"/>
            <a:ext cx="9144000" cy="707886"/>
          </a:xfrm>
          <a:prstGeom prst="rect">
            <a:avLst/>
          </a:prstGeom>
        </p:spPr>
        <p:txBody>
          <a:bodyPr wrap="square">
            <a:spAutoFit/>
          </a:bodyPr>
          <a:lstStyle/>
          <a:p>
            <a:pPr algn="ctr"/>
            <a:r>
              <a:rPr lang="en-AU" sz="4000" dirty="0" smtClean="0"/>
              <a:t>Further Examples</a:t>
            </a:r>
            <a:endParaRPr lang="en-AU" sz="4000" dirty="0" smtClean="0"/>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4" descr="http://upload.wikimedia.org/wikipedia/commons/a/a0/Richard_Dawkins_Cooper_Union_Shankbone.jpg"/>
          <p:cNvPicPr>
            <a:picLocks noChangeAspect="1" noChangeArrowheads="1"/>
          </p:cNvPicPr>
          <p:nvPr/>
        </p:nvPicPr>
        <p:blipFill>
          <a:blip r:embed="rId2" cstate="print"/>
          <a:srcRect t="1111" b="809"/>
          <a:stretch>
            <a:fillRect/>
          </a:stretch>
        </p:blipFill>
        <p:spPr bwMode="auto">
          <a:xfrm>
            <a:off x="5652120" y="2204864"/>
            <a:ext cx="2664296" cy="326991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818"/>
            <a:ext cx="9144000" cy="707886"/>
          </a:xfrm>
          <a:prstGeom prst="rect">
            <a:avLst/>
          </a:prstGeom>
        </p:spPr>
        <p:txBody>
          <a:bodyPr wrap="square">
            <a:spAutoFit/>
          </a:bodyPr>
          <a:lstStyle/>
          <a:p>
            <a:pPr algn="ctr"/>
            <a:r>
              <a:rPr lang="en-AU" sz="4000" dirty="0" smtClean="0"/>
              <a:t>Further Examples</a:t>
            </a:r>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2770" name="Picture 2" descr="https://www.metabunk.org/data/MetaMirrorCache/3fed282be1413e856fa28b763373aba6.jpg"/>
          <p:cNvPicPr>
            <a:picLocks noChangeAspect="1" noChangeArrowheads="1"/>
          </p:cNvPicPr>
          <p:nvPr/>
        </p:nvPicPr>
        <p:blipFill>
          <a:blip r:embed="rId2" cstate="print"/>
          <a:srcRect/>
          <a:stretch>
            <a:fillRect/>
          </a:stretch>
        </p:blipFill>
        <p:spPr bwMode="auto">
          <a:xfrm>
            <a:off x="1331640" y="1124744"/>
            <a:ext cx="6768752" cy="541276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818"/>
            <a:ext cx="9144000" cy="707886"/>
          </a:xfrm>
          <a:prstGeom prst="rect">
            <a:avLst/>
          </a:prstGeom>
        </p:spPr>
        <p:txBody>
          <a:bodyPr wrap="square">
            <a:spAutoFit/>
          </a:bodyPr>
          <a:lstStyle/>
          <a:p>
            <a:pPr algn="ctr"/>
            <a:r>
              <a:rPr lang="en-AU" sz="4000" dirty="0" smtClean="0"/>
              <a:t>Further Examples</a:t>
            </a:r>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3794" name="Picture 2" descr="https://beliefdelusion.files.wordpress.com/2014/03/wpid-1795767_396380380498986_896886133_n.jpg"/>
          <p:cNvPicPr>
            <a:picLocks noChangeAspect="1" noChangeArrowheads="1"/>
          </p:cNvPicPr>
          <p:nvPr/>
        </p:nvPicPr>
        <p:blipFill>
          <a:blip r:embed="rId2" cstate="print"/>
          <a:srcRect/>
          <a:stretch>
            <a:fillRect/>
          </a:stretch>
        </p:blipFill>
        <p:spPr bwMode="auto">
          <a:xfrm>
            <a:off x="1115616" y="1052736"/>
            <a:ext cx="6912768" cy="553021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0" name="Picture 26" descr="http://entrepreneurialdiet.com/wp-content/uploads/2014/01/o-CS-LEWIS-facebook.jpg"/>
          <p:cNvPicPr>
            <a:picLocks noChangeAspect="1" noChangeArrowheads="1"/>
          </p:cNvPicPr>
          <p:nvPr/>
        </p:nvPicPr>
        <p:blipFill>
          <a:blip r:embed="rId2" cstate="print"/>
          <a:srcRect r="3137"/>
          <a:stretch>
            <a:fillRect/>
          </a:stretch>
        </p:blipFill>
        <p:spPr bwMode="auto">
          <a:xfrm>
            <a:off x="6731803" y="3429000"/>
            <a:ext cx="2223684" cy="3168352"/>
          </a:xfrm>
          <a:prstGeom prst="rect">
            <a:avLst/>
          </a:prstGeom>
          <a:noFill/>
        </p:spPr>
      </p:pic>
      <p:sp>
        <p:nvSpPr>
          <p:cNvPr id="3" name="Rectangle 2"/>
          <p:cNvSpPr/>
          <p:nvPr/>
        </p:nvSpPr>
        <p:spPr>
          <a:xfrm>
            <a:off x="0" y="56818"/>
            <a:ext cx="9144000" cy="707886"/>
          </a:xfrm>
          <a:prstGeom prst="rect">
            <a:avLst/>
          </a:prstGeom>
        </p:spPr>
        <p:txBody>
          <a:bodyPr wrap="square">
            <a:spAutoFit/>
          </a:bodyPr>
          <a:lstStyle/>
          <a:p>
            <a:pPr algn="ctr"/>
            <a:r>
              <a:rPr lang="en-AU" sz="4000" dirty="0" smtClean="0"/>
              <a:t>We Must Live up to our Standards</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146" name="AutoShape 2" descr="http://upload.wikimedia.org/wikipedia/commons/thumb/5/5e/Johnpolkinghorne.jpg/640px-Johnpolkinghorne.jpg"/>
          <p:cNvSpPr>
            <a:spLocks noChangeAspect="1" noChangeArrowheads="1"/>
          </p:cNvSpPr>
          <p:nvPr/>
        </p:nvSpPr>
        <p:spPr bwMode="auto">
          <a:xfrm>
            <a:off x="135015" y="1299824"/>
            <a:ext cx="5019675" cy="5019676"/>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6150" name="Picture 6" descr="http://upload.wikimedia.org/wikipedia/commons/5/5e/Johnpolkinghorne.jpg"/>
          <p:cNvPicPr>
            <a:picLocks noChangeAspect="1" noChangeArrowheads="1"/>
          </p:cNvPicPr>
          <p:nvPr/>
        </p:nvPicPr>
        <p:blipFill>
          <a:blip r:embed="rId3" cstate="print"/>
          <a:srcRect r="10774" b="25995"/>
          <a:stretch>
            <a:fillRect/>
          </a:stretch>
        </p:blipFill>
        <p:spPr bwMode="auto">
          <a:xfrm>
            <a:off x="6651231" y="1083800"/>
            <a:ext cx="2385265" cy="2376264"/>
          </a:xfrm>
          <a:prstGeom prst="rect">
            <a:avLst/>
          </a:prstGeom>
          <a:noFill/>
        </p:spPr>
      </p:pic>
      <p:pic>
        <p:nvPicPr>
          <p:cNvPr id="6152" name="Picture 8" descr="http://life.biblechurch.org/slifejom/images/stories/kell.jpg"/>
          <p:cNvPicPr>
            <a:picLocks noChangeAspect="1" noChangeArrowheads="1"/>
          </p:cNvPicPr>
          <p:nvPr/>
        </p:nvPicPr>
        <p:blipFill>
          <a:blip r:embed="rId4" cstate="print"/>
          <a:srcRect l="20455"/>
          <a:stretch>
            <a:fillRect/>
          </a:stretch>
        </p:blipFill>
        <p:spPr bwMode="auto">
          <a:xfrm>
            <a:off x="4418983" y="1083800"/>
            <a:ext cx="2520280" cy="2236857"/>
          </a:xfrm>
          <a:prstGeom prst="rect">
            <a:avLst/>
          </a:prstGeom>
          <a:noFill/>
        </p:spPr>
      </p:pic>
      <p:pic>
        <p:nvPicPr>
          <p:cNvPr id="6154" name="Picture 10" descr="http://hbucollegian.com/wp-content/uploads/2012/10/Liconalightened.jpg"/>
          <p:cNvPicPr>
            <a:picLocks noChangeAspect="1" noChangeArrowheads="1"/>
          </p:cNvPicPr>
          <p:nvPr/>
        </p:nvPicPr>
        <p:blipFill>
          <a:blip r:embed="rId5" cstate="print"/>
          <a:srcRect/>
          <a:stretch>
            <a:fillRect/>
          </a:stretch>
        </p:blipFill>
        <p:spPr bwMode="auto">
          <a:xfrm>
            <a:off x="135015" y="1083801"/>
            <a:ext cx="2195736" cy="2745744"/>
          </a:xfrm>
          <a:prstGeom prst="rect">
            <a:avLst/>
          </a:prstGeom>
          <a:noFill/>
        </p:spPr>
      </p:pic>
      <p:pic>
        <p:nvPicPr>
          <p:cNvPr id="6156" name="Picture 12" descr="http://upload.wikimedia.org/wikipedia/commons/4/40/Alister_McGrath.jpg"/>
          <p:cNvPicPr>
            <a:picLocks noChangeAspect="1" noChangeArrowheads="1"/>
          </p:cNvPicPr>
          <p:nvPr/>
        </p:nvPicPr>
        <p:blipFill>
          <a:blip r:embed="rId6" cstate="print"/>
          <a:srcRect/>
          <a:stretch>
            <a:fillRect/>
          </a:stretch>
        </p:blipFill>
        <p:spPr bwMode="auto">
          <a:xfrm>
            <a:off x="135015" y="3544995"/>
            <a:ext cx="2195736" cy="3050165"/>
          </a:xfrm>
          <a:prstGeom prst="rect">
            <a:avLst/>
          </a:prstGeom>
          <a:noFill/>
        </p:spPr>
      </p:pic>
      <p:pic>
        <p:nvPicPr>
          <p:cNvPr id="6158" name="Picture 14" descr="http://www.ryerson.ca/~kraay/Headshots/Swinburne.jpg"/>
          <p:cNvPicPr>
            <a:picLocks noChangeAspect="1" noChangeArrowheads="1"/>
          </p:cNvPicPr>
          <p:nvPr/>
        </p:nvPicPr>
        <p:blipFill>
          <a:blip r:embed="rId7" cstate="print"/>
          <a:srcRect l="23765" r="17901" b="8824"/>
          <a:stretch>
            <a:fillRect/>
          </a:stretch>
        </p:blipFill>
        <p:spPr bwMode="auto">
          <a:xfrm>
            <a:off x="2258743" y="1083800"/>
            <a:ext cx="2448273" cy="2232248"/>
          </a:xfrm>
          <a:prstGeom prst="rect">
            <a:avLst/>
          </a:prstGeom>
          <a:noFill/>
        </p:spPr>
      </p:pic>
      <p:pic>
        <p:nvPicPr>
          <p:cNvPr id="6162" name="Picture 18" descr="http://media.npr.org/assets/img/2012/12/14/collins-c9fcf21afebf403e8de8dbf80c982456c17cfbbc-s6-c30.jpg"/>
          <p:cNvPicPr>
            <a:picLocks noChangeAspect="1" noChangeArrowheads="1"/>
          </p:cNvPicPr>
          <p:nvPr/>
        </p:nvPicPr>
        <p:blipFill>
          <a:blip r:embed="rId8" cstate="print"/>
          <a:srcRect r="12552"/>
          <a:stretch>
            <a:fillRect/>
          </a:stretch>
        </p:blipFill>
        <p:spPr bwMode="auto">
          <a:xfrm>
            <a:off x="4562998" y="2884000"/>
            <a:ext cx="2306855" cy="1973847"/>
          </a:xfrm>
          <a:prstGeom prst="rect">
            <a:avLst/>
          </a:prstGeom>
          <a:noFill/>
        </p:spPr>
      </p:pic>
      <p:pic>
        <p:nvPicPr>
          <p:cNvPr id="6166" name="Picture 22" descr="http://upload.wikimedia.org/wikipedia/commons/0/07/AlvinPlantinga.JPG"/>
          <p:cNvPicPr>
            <a:picLocks noChangeAspect="1" noChangeArrowheads="1"/>
          </p:cNvPicPr>
          <p:nvPr/>
        </p:nvPicPr>
        <p:blipFill>
          <a:blip r:embed="rId9" cstate="print"/>
          <a:srcRect b="16021"/>
          <a:stretch>
            <a:fillRect/>
          </a:stretch>
        </p:blipFill>
        <p:spPr bwMode="auto">
          <a:xfrm>
            <a:off x="2258743" y="2884000"/>
            <a:ext cx="2344260" cy="1977970"/>
          </a:xfrm>
          <a:prstGeom prst="rect">
            <a:avLst/>
          </a:prstGeom>
          <a:noFill/>
        </p:spPr>
      </p:pic>
      <p:pic>
        <p:nvPicPr>
          <p:cNvPr id="6160" name="Picture 16" descr="http://creationwiki.org/pool/images/thumb/9/9d/Habermas_promotional.jpg/500px-Habermas_promotional.jpg"/>
          <p:cNvPicPr>
            <a:picLocks noChangeAspect="1" noChangeArrowheads="1"/>
          </p:cNvPicPr>
          <p:nvPr/>
        </p:nvPicPr>
        <p:blipFill>
          <a:blip r:embed="rId10" cstate="print"/>
          <a:srcRect/>
          <a:stretch>
            <a:fillRect/>
          </a:stretch>
        </p:blipFill>
        <p:spPr bwMode="auto">
          <a:xfrm>
            <a:off x="2330751" y="4612192"/>
            <a:ext cx="2702326" cy="1983507"/>
          </a:xfrm>
          <a:prstGeom prst="rect">
            <a:avLst/>
          </a:prstGeom>
          <a:noFill/>
        </p:spPr>
      </p:pic>
      <p:pic>
        <p:nvPicPr>
          <p:cNvPr id="6164" name="Picture 20" descr="http://upload.wikimedia.org/wikipedia/commons/e/ed/John_Lennox.jpg"/>
          <p:cNvPicPr>
            <a:picLocks noChangeAspect="1" noChangeArrowheads="1"/>
          </p:cNvPicPr>
          <p:nvPr/>
        </p:nvPicPr>
        <p:blipFill>
          <a:blip r:embed="rId11" cstate="print"/>
          <a:srcRect t="5454" b="15859"/>
          <a:stretch>
            <a:fillRect/>
          </a:stretch>
        </p:blipFill>
        <p:spPr bwMode="auto">
          <a:xfrm>
            <a:off x="4562999" y="4479848"/>
            <a:ext cx="2304256" cy="2117504"/>
          </a:xfrm>
          <a:prstGeom prst="rect">
            <a:avLst/>
          </a:prstGeom>
          <a:noFill/>
        </p:spPr>
      </p:pic>
      <p:pic>
        <p:nvPicPr>
          <p:cNvPr id="19" name="Picture 26" descr="http://entrepreneurialdiet.com/wp-content/uploads/2014/01/o-CS-LEWIS-facebook.jpg"/>
          <p:cNvPicPr>
            <a:picLocks noChangeAspect="1" noChangeArrowheads="1"/>
          </p:cNvPicPr>
          <p:nvPr/>
        </p:nvPicPr>
        <p:blipFill>
          <a:blip r:embed="rId2" cstate="print"/>
          <a:srcRect r="3137"/>
          <a:stretch>
            <a:fillRect/>
          </a:stretch>
        </p:blipFill>
        <p:spPr bwMode="auto">
          <a:xfrm>
            <a:off x="6808895" y="3388056"/>
            <a:ext cx="2223684" cy="316835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268760"/>
            <a:ext cx="8136904" cy="5016758"/>
          </a:xfrm>
          <a:prstGeom prst="rect">
            <a:avLst/>
          </a:prstGeom>
          <a:noFill/>
        </p:spPr>
        <p:txBody>
          <a:bodyPr wrap="square" rtlCol="0">
            <a:spAutoFit/>
          </a:bodyPr>
          <a:lstStyle/>
          <a:p>
            <a:pPr>
              <a:buFont typeface="Arial" pitchFamily="34" charset="0"/>
              <a:buChar char="•"/>
            </a:pPr>
            <a:r>
              <a:rPr lang="en-AU" sz="3200" dirty="0" smtClean="0"/>
              <a:t> Important beliefs should be based on reason and evidence</a:t>
            </a:r>
          </a:p>
          <a:p>
            <a:pPr>
              <a:buFont typeface="Arial" pitchFamily="34" charset="0"/>
              <a:buChar char="•"/>
            </a:pPr>
            <a:r>
              <a:rPr lang="en-AU" sz="3200" dirty="0" smtClean="0"/>
              <a:t> </a:t>
            </a:r>
            <a:r>
              <a:rPr lang="en-AU" sz="3200" dirty="0" smtClean="0"/>
              <a:t>It is not acceptable to believe things strongly with sufficient evidence</a:t>
            </a:r>
          </a:p>
          <a:p>
            <a:pPr>
              <a:buFont typeface="Arial" pitchFamily="34" charset="0"/>
              <a:buChar char="•"/>
            </a:pPr>
            <a:r>
              <a:rPr lang="en-AU" sz="3200" dirty="0" smtClean="0"/>
              <a:t> </a:t>
            </a:r>
            <a:r>
              <a:rPr lang="en-AU" sz="3200" dirty="0" smtClean="0"/>
              <a:t>Respect for science, scholarship, rigorous inquiry</a:t>
            </a:r>
          </a:p>
          <a:p>
            <a:pPr>
              <a:buFont typeface="Arial" pitchFamily="34" charset="0"/>
              <a:buChar char="•"/>
            </a:pPr>
            <a:r>
              <a:rPr lang="en-AU" sz="3200" dirty="0" smtClean="0"/>
              <a:t> </a:t>
            </a:r>
            <a:r>
              <a:rPr lang="en-AU" sz="3200" dirty="0" smtClean="0"/>
              <a:t>Curiosity, burning desire to know</a:t>
            </a:r>
          </a:p>
          <a:p>
            <a:pPr>
              <a:buFont typeface="Arial" pitchFamily="34" charset="0"/>
              <a:buChar char="•"/>
            </a:pPr>
            <a:r>
              <a:rPr lang="en-AU" sz="3200" dirty="0" smtClean="0"/>
              <a:t> </a:t>
            </a:r>
            <a:r>
              <a:rPr lang="en-AU" sz="3200" dirty="0" smtClean="0"/>
              <a:t>Willingness to critique and question everything – in a fair and appropriate manner</a:t>
            </a:r>
          </a:p>
          <a:p>
            <a:pPr>
              <a:buFont typeface="Arial" pitchFamily="34" charset="0"/>
              <a:buChar char="•"/>
            </a:pPr>
            <a:r>
              <a:rPr lang="en-AU" sz="3200" dirty="0" smtClean="0"/>
              <a:t> </a:t>
            </a:r>
            <a:r>
              <a:rPr lang="en-AU" sz="3200" dirty="0" smtClean="0"/>
              <a:t>Intellectual humility in the face of uncertainty</a:t>
            </a:r>
            <a:endParaRPr lang="en-AU" sz="3200" dirty="0" smtClean="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Rationalist/Skeptic/Freethinker Values</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8" y="1268760"/>
            <a:ext cx="7920880" cy="3046988"/>
          </a:xfrm>
          <a:prstGeom prst="rect">
            <a:avLst/>
          </a:prstGeom>
          <a:noFill/>
        </p:spPr>
        <p:txBody>
          <a:bodyPr wrap="square" rtlCol="0">
            <a:spAutoFit/>
          </a:bodyPr>
          <a:lstStyle/>
          <a:p>
            <a:pPr>
              <a:buFont typeface="Arial" pitchFamily="34" charset="0"/>
              <a:buChar char="•"/>
            </a:pPr>
            <a:r>
              <a:rPr lang="en-AU" sz="3200" dirty="0" smtClean="0"/>
              <a:t> Use arguments that are relevant and sound</a:t>
            </a:r>
          </a:p>
          <a:p>
            <a:pPr>
              <a:buFont typeface="Arial" pitchFamily="34" charset="0"/>
              <a:buChar char="•"/>
            </a:pPr>
            <a:r>
              <a:rPr lang="en-AU" sz="3200" dirty="0" smtClean="0"/>
              <a:t> Fact-check</a:t>
            </a:r>
          </a:p>
          <a:p>
            <a:pPr>
              <a:buFont typeface="Arial" pitchFamily="34" charset="0"/>
              <a:buChar char="•"/>
            </a:pPr>
            <a:r>
              <a:rPr lang="en-AU" sz="3200" dirty="0" smtClean="0"/>
              <a:t> </a:t>
            </a:r>
            <a:r>
              <a:rPr lang="en-AU" sz="3200" dirty="0" smtClean="0"/>
              <a:t>Avoid straw-manning arguments</a:t>
            </a:r>
            <a:endParaRPr lang="en-AU" sz="3200" dirty="0" smtClean="0"/>
          </a:p>
          <a:p>
            <a:pPr>
              <a:buFont typeface="Arial" pitchFamily="34" charset="0"/>
              <a:buChar char="•"/>
            </a:pPr>
            <a:r>
              <a:rPr lang="en-AU" sz="3200" dirty="0" smtClean="0"/>
              <a:t> Be informed about relevant facts and views</a:t>
            </a:r>
          </a:p>
          <a:p>
            <a:pPr>
              <a:buFont typeface="Arial" pitchFamily="34" charset="0"/>
              <a:buChar char="•"/>
            </a:pPr>
            <a:r>
              <a:rPr lang="en-AU" sz="3200" dirty="0" smtClean="0"/>
              <a:t> Think </a:t>
            </a:r>
            <a:r>
              <a:rPr lang="en-AU" sz="3200" dirty="0" smtClean="0"/>
              <a:t>through positions carefully</a:t>
            </a:r>
          </a:p>
          <a:p>
            <a:pPr>
              <a:buFont typeface="Arial" pitchFamily="34" charset="0"/>
              <a:buChar char="•"/>
            </a:pPr>
            <a:r>
              <a:rPr lang="en-AU" sz="3200" dirty="0" smtClean="0"/>
              <a:t> Strive to overcome </a:t>
            </a:r>
            <a:r>
              <a:rPr lang="en-AU" sz="3200" dirty="0" smtClean="0"/>
              <a:t>our biases</a:t>
            </a:r>
            <a:endParaRPr lang="en-AU" sz="3200" dirty="0" smtClean="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As ‘Rationalists’, we need to…</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err="1" smtClean="0"/>
              <a:t>Strawmen</a:t>
            </a:r>
            <a:r>
              <a:rPr lang="en-AU" sz="4000" dirty="0" smtClean="0"/>
              <a:t>?</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4820" name="Picture 4" descr="http://www.afaithtoliveby.com/wp-content/uploads/2011/09/atheism.png"/>
          <p:cNvPicPr>
            <a:picLocks noChangeAspect="1" noChangeArrowheads="1"/>
          </p:cNvPicPr>
          <p:nvPr/>
        </p:nvPicPr>
        <p:blipFill>
          <a:blip r:embed="rId2" cstate="print"/>
          <a:srcRect/>
          <a:stretch>
            <a:fillRect/>
          </a:stretch>
        </p:blipFill>
        <p:spPr bwMode="auto">
          <a:xfrm>
            <a:off x="1979712" y="1196752"/>
            <a:ext cx="5112568" cy="511256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err="1" smtClean="0"/>
              <a:t>Strawmen</a:t>
            </a:r>
            <a:r>
              <a:rPr lang="en-AU" sz="4000" dirty="0" smtClean="0"/>
              <a:t>?</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4818" name="Picture 2" descr="http://markhumphrys.com/Images/236.jpg"/>
          <p:cNvPicPr>
            <a:picLocks noChangeAspect="1" noChangeArrowheads="1"/>
          </p:cNvPicPr>
          <p:nvPr/>
        </p:nvPicPr>
        <p:blipFill>
          <a:blip r:embed="rId2" cstate="print"/>
          <a:srcRect/>
          <a:stretch>
            <a:fillRect/>
          </a:stretch>
        </p:blipFill>
        <p:spPr bwMode="auto">
          <a:xfrm>
            <a:off x="1547664" y="1412776"/>
            <a:ext cx="6086475" cy="474345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8" y="1268760"/>
            <a:ext cx="7920880" cy="2062103"/>
          </a:xfrm>
          <a:prstGeom prst="rect">
            <a:avLst/>
          </a:prstGeom>
          <a:noFill/>
        </p:spPr>
        <p:txBody>
          <a:bodyPr wrap="square" rtlCol="0">
            <a:spAutoFit/>
          </a:bodyPr>
          <a:lstStyle/>
          <a:p>
            <a:r>
              <a:rPr lang="en-AU" sz="3200" dirty="0" smtClean="0"/>
              <a:t>If we are earnest about arriving at justified beliefs about what is true concerning God, morality, history, and meaning in life, then we ought to take dialogue seriously.</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The Bottom Line</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1" descr="D:\Study and Projects\Secular Society Stuff\logo.png"/>
          <p:cNvPicPr>
            <a:picLocks noChangeAspect="1" noChangeArrowheads="1"/>
          </p:cNvPicPr>
          <p:nvPr/>
        </p:nvPicPr>
        <p:blipFill>
          <a:blip r:embed="rId2" cstate="print"/>
          <a:srcRect/>
          <a:stretch>
            <a:fillRect/>
          </a:stretch>
        </p:blipFill>
        <p:spPr bwMode="auto">
          <a:xfrm>
            <a:off x="5292080" y="4364485"/>
            <a:ext cx="2952328" cy="1224755"/>
          </a:xfrm>
          <a:prstGeom prst="rect">
            <a:avLst/>
          </a:prstGeom>
          <a:noFill/>
        </p:spPr>
      </p:pic>
      <p:pic>
        <p:nvPicPr>
          <p:cNvPr id="7" name="Picture 2" descr="http://www.stjudes.org.au/images/Logos_and_maps/cu-logo.gif"/>
          <p:cNvPicPr>
            <a:picLocks noChangeAspect="1" noChangeArrowheads="1"/>
          </p:cNvPicPr>
          <p:nvPr/>
        </p:nvPicPr>
        <p:blipFill>
          <a:blip r:embed="rId3" cstate="print"/>
          <a:srcRect/>
          <a:stretch>
            <a:fillRect/>
          </a:stretch>
        </p:blipFill>
        <p:spPr bwMode="auto">
          <a:xfrm>
            <a:off x="683568" y="4509120"/>
            <a:ext cx="4143375" cy="98107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We Need Better Dialogue</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1746" name="Picture 2" descr="http://cdn2-b.examiner.com/sites/default/files/styles/image_content_width/hash/c5/69/c569da66f087de709ad22a7f0a8f83c1.jpg?itok=FfBPEwBh"/>
          <p:cNvPicPr>
            <a:picLocks noChangeAspect="1" noChangeArrowheads="1"/>
          </p:cNvPicPr>
          <p:nvPr/>
        </p:nvPicPr>
        <p:blipFill>
          <a:blip r:embed="rId2" cstate="print"/>
          <a:srcRect/>
          <a:stretch>
            <a:fillRect/>
          </a:stretch>
        </p:blipFill>
        <p:spPr bwMode="auto">
          <a:xfrm>
            <a:off x="1475656" y="1700808"/>
            <a:ext cx="6121503" cy="417646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Interested in More of This?</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1085542"/>
            <a:ext cx="8352928" cy="2631490"/>
          </a:xfrm>
          <a:prstGeom prst="rect">
            <a:avLst/>
          </a:prstGeom>
          <a:noFill/>
        </p:spPr>
        <p:txBody>
          <a:bodyPr wrap="square" rtlCol="0">
            <a:spAutoFit/>
          </a:bodyPr>
          <a:lstStyle/>
          <a:p>
            <a:pPr>
              <a:spcAft>
                <a:spcPts val="600"/>
              </a:spcAft>
              <a:buFont typeface="Arial" pitchFamily="34" charset="0"/>
              <a:buChar char="•"/>
            </a:pPr>
            <a:r>
              <a:rPr lang="en-AU" sz="4000" dirty="0" smtClean="0"/>
              <a:t> Visit my </a:t>
            </a:r>
            <a:r>
              <a:rPr lang="en-AU" sz="4000" b="1" dirty="0" smtClean="0"/>
              <a:t>blog</a:t>
            </a:r>
            <a:r>
              <a:rPr lang="en-AU" sz="4000" dirty="0" smtClean="0"/>
              <a:t> The Godless Theist </a:t>
            </a:r>
            <a:r>
              <a:rPr lang="en-AU" sz="4000" dirty="0" smtClean="0">
                <a:hlinkClick r:id="rId2"/>
              </a:rPr>
              <a:t>fods12.wordpress.com</a:t>
            </a:r>
            <a:endParaRPr lang="en-AU" sz="4000" dirty="0" smtClean="0"/>
          </a:p>
          <a:p>
            <a:pPr>
              <a:spcAft>
                <a:spcPts val="600"/>
              </a:spcAft>
              <a:buFont typeface="Arial" pitchFamily="34" charset="0"/>
              <a:buChar char="•"/>
            </a:pPr>
            <a:r>
              <a:rPr lang="en-AU" sz="4000" dirty="0" smtClean="0"/>
              <a:t> Get </a:t>
            </a:r>
            <a:r>
              <a:rPr lang="en-AU" sz="4000" dirty="0" smtClean="0"/>
              <a:t>involved in my </a:t>
            </a:r>
            <a:r>
              <a:rPr lang="en-AU" sz="4000" b="1" dirty="0" smtClean="0"/>
              <a:t>discussion group </a:t>
            </a:r>
            <a:r>
              <a:rPr lang="en-AU" sz="4000" dirty="0" smtClean="0"/>
              <a:t>Dealing with Disagreement</a:t>
            </a:r>
            <a:r>
              <a:rPr lang="en-AU" sz="4000" b="1" dirty="0" smtClean="0"/>
              <a:t> </a:t>
            </a:r>
            <a:endParaRPr lang="en-AU" sz="4000" b="1" dirty="0" smtClean="0">
              <a:solidFill>
                <a:srgbClr val="7030A0"/>
              </a:solidFill>
            </a:endParaRPr>
          </a:p>
        </p:txBody>
      </p:sp>
      <p:pic>
        <p:nvPicPr>
          <p:cNvPr id="1026" name="Picture 2"/>
          <p:cNvPicPr>
            <a:picLocks noChangeAspect="1" noChangeArrowheads="1"/>
          </p:cNvPicPr>
          <p:nvPr/>
        </p:nvPicPr>
        <p:blipFill>
          <a:blip r:embed="rId3" cstate="print"/>
          <a:srcRect t="36293" r="59375"/>
          <a:stretch>
            <a:fillRect/>
          </a:stretch>
        </p:blipFill>
        <p:spPr bwMode="auto">
          <a:xfrm>
            <a:off x="467544" y="4293096"/>
            <a:ext cx="2808312" cy="2145159"/>
          </a:xfrm>
          <a:prstGeom prst="rect">
            <a:avLst/>
          </a:prstGeom>
          <a:noFill/>
          <a:ln w="9525">
            <a:noFill/>
            <a:miter lim="800000"/>
            <a:headEnd/>
            <a:tailEnd/>
          </a:ln>
        </p:spPr>
      </p:pic>
      <p:pic>
        <p:nvPicPr>
          <p:cNvPr id="8" name="Picture 2" descr="D:\Desktop\DwD Logo.jpg"/>
          <p:cNvPicPr>
            <a:picLocks noChangeAspect="1" noChangeArrowheads="1"/>
          </p:cNvPicPr>
          <p:nvPr/>
        </p:nvPicPr>
        <p:blipFill>
          <a:blip r:embed="rId4" cstate="print"/>
          <a:srcRect/>
          <a:stretch>
            <a:fillRect/>
          </a:stretch>
        </p:blipFill>
        <p:spPr bwMode="auto">
          <a:xfrm>
            <a:off x="3635896" y="4293096"/>
            <a:ext cx="4824536" cy="202914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2990</TotalTime>
  <Words>316</Words>
  <Application>Microsoft Office PowerPoint</Application>
  <PresentationFormat>On-screen Show (4:3)</PresentationFormat>
  <Paragraphs>36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HP</cp:lastModifiedBy>
  <cp:revision>272</cp:revision>
  <dcterms:created xsi:type="dcterms:W3CDTF">2014-01-18T00:25:40Z</dcterms:created>
  <dcterms:modified xsi:type="dcterms:W3CDTF">2015-07-28T02:01:07Z</dcterms:modified>
</cp:coreProperties>
</file>