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15" r:id="rId3"/>
    <p:sldId id="302" r:id="rId4"/>
    <p:sldId id="305" r:id="rId5"/>
    <p:sldId id="258" r:id="rId6"/>
    <p:sldId id="304" r:id="rId7"/>
    <p:sldId id="303" r:id="rId8"/>
    <p:sldId id="270" r:id="rId9"/>
    <p:sldId id="257" r:id="rId10"/>
    <p:sldId id="308" r:id="rId11"/>
    <p:sldId id="298" r:id="rId12"/>
    <p:sldId id="307" r:id="rId13"/>
    <p:sldId id="306" r:id="rId14"/>
    <p:sldId id="287" r:id="rId15"/>
    <p:sldId id="311" r:id="rId16"/>
    <p:sldId id="309" r:id="rId17"/>
    <p:sldId id="312" r:id="rId18"/>
    <p:sldId id="313"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70" d="100"/>
          <a:sy n="70" d="100"/>
        </p:scale>
        <p:origin x="-1386" y="-1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C6F2A9-1493-4853-82D6-DAC35646078A}" type="datetimeFigureOut">
              <a:rPr lang="en-AU" smtClean="0"/>
              <a:t>29/07/2014</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8D8DD1-05CB-4FE0-A7CA-A95B53C88DD8}" type="slidenum">
              <a:rPr lang="en-AU" smtClean="0"/>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29/07/2014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29/07/2014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fods12.podbean.com/" TargetMode="External"/><Relationship Id="rId2" Type="http://schemas.openxmlformats.org/officeDocument/2006/relationships/hyperlink" Target="http://www.fods12.wordpress.com/" TargetMode="Externa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093296"/>
            <a:ext cx="9144000" cy="461665"/>
          </a:xfrm>
          <a:prstGeom prst="rect">
            <a:avLst/>
          </a:prstGeom>
        </p:spPr>
        <p:txBody>
          <a:bodyPr wrap="square">
            <a:spAutoFit/>
          </a:bodyPr>
          <a:lstStyle/>
          <a:p>
            <a:pPr algn="ctr"/>
            <a:r>
              <a:rPr lang="en-AU" sz="2400" dirty="0" err="1" smtClean="0"/>
              <a:t>LessWrong</a:t>
            </a:r>
            <a:r>
              <a:rPr lang="en-AU" sz="2400" dirty="0" smtClean="0"/>
              <a:t>, 6</a:t>
            </a:r>
            <a:r>
              <a:rPr lang="en-AU" sz="2400" baseline="30000" dirty="0" smtClean="0"/>
              <a:t>th</a:t>
            </a:r>
            <a:r>
              <a:rPr lang="en-AU" sz="2400" dirty="0" smtClean="0"/>
              <a:t> July 2014</a:t>
            </a:r>
          </a:p>
        </p:txBody>
      </p:sp>
      <p:pic>
        <p:nvPicPr>
          <p:cNvPr id="5" name="Picture 2" descr="D:\My Pictures\Photographs\CU Sumitt, July 2014\IMG_2345.JPG"/>
          <p:cNvPicPr>
            <a:picLocks noChangeAspect="1" noChangeArrowheads="1"/>
          </p:cNvPicPr>
          <p:nvPr/>
        </p:nvPicPr>
        <p:blipFill>
          <a:blip r:embed="rId2" cstate="print"/>
          <a:srcRect/>
          <a:stretch>
            <a:fillRect/>
          </a:stretch>
        </p:blipFill>
        <p:spPr bwMode="auto">
          <a:xfrm>
            <a:off x="1331640" y="1700808"/>
            <a:ext cx="6408712" cy="4806259"/>
          </a:xfrm>
          <a:prstGeom prst="rect">
            <a:avLst/>
          </a:prstGeom>
          <a:noFill/>
        </p:spPr>
      </p:pic>
      <p:sp>
        <p:nvSpPr>
          <p:cNvPr id="7" name="Rectangle 6"/>
          <p:cNvSpPr/>
          <p:nvPr/>
        </p:nvSpPr>
        <p:spPr>
          <a:xfrm>
            <a:off x="0" y="56818"/>
            <a:ext cx="9144000" cy="1538883"/>
          </a:xfrm>
          <a:prstGeom prst="rect">
            <a:avLst/>
          </a:prstGeom>
        </p:spPr>
        <p:txBody>
          <a:bodyPr wrap="square">
            <a:spAutoFit/>
          </a:bodyPr>
          <a:lstStyle/>
          <a:p>
            <a:pPr algn="ctr"/>
            <a:r>
              <a:rPr lang="en-AU" sz="5400" dirty="0" smtClean="0"/>
              <a:t>An Atheist at Christian Camp</a:t>
            </a:r>
          </a:p>
          <a:p>
            <a:pPr algn="ctr"/>
            <a:r>
              <a:rPr lang="en-AU" sz="4000" dirty="0" smtClean="0"/>
              <a:t>The Importance of Dialogue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A Caveat</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3528" y="1268760"/>
            <a:ext cx="8352928" cy="3539430"/>
          </a:xfrm>
          <a:prstGeom prst="rect">
            <a:avLst/>
          </a:prstGeom>
          <a:noFill/>
        </p:spPr>
        <p:txBody>
          <a:bodyPr wrap="square" rtlCol="0">
            <a:spAutoFit/>
          </a:bodyPr>
          <a:lstStyle/>
          <a:p>
            <a:pPr>
              <a:buFont typeface="Arial" pitchFamily="34" charset="0"/>
              <a:buChar char="•"/>
            </a:pPr>
            <a:r>
              <a:rPr lang="en-AU" sz="3200" dirty="0" smtClean="0"/>
              <a:t> I </a:t>
            </a:r>
            <a:r>
              <a:rPr lang="en-AU" sz="3200" dirty="0" smtClean="0"/>
              <a:t>can only comment about ‘Christians’ and ‘Atheists’ based on the people I have spoken to and events I have attended</a:t>
            </a:r>
          </a:p>
          <a:p>
            <a:pPr>
              <a:buFont typeface="Arial" pitchFamily="34" charset="0"/>
              <a:buChar char="•"/>
            </a:pPr>
            <a:r>
              <a:rPr lang="en-AU" sz="3200" dirty="0" smtClean="0"/>
              <a:t> My comments are not intended to be universally </a:t>
            </a:r>
            <a:r>
              <a:rPr lang="en-AU" sz="3200" dirty="0" smtClean="0"/>
              <a:t>valid, just based on ‘my experience’</a:t>
            </a:r>
            <a:endParaRPr lang="en-AU" sz="3200" dirty="0" smtClean="0"/>
          </a:p>
          <a:p>
            <a:pPr>
              <a:buFont typeface="Arial" pitchFamily="34" charset="0"/>
              <a:buChar char="•"/>
            </a:pPr>
            <a:r>
              <a:rPr lang="en-AU" sz="3200" dirty="0" smtClean="0"/>
              <a:t> All observations and conclusions are coloured by my own biases and preconceptions</a:t>
            </a:r>
            <a:endParaRPr lang="en-AU"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CU Summit 2014</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4" name="Picture 6"/>
          <p:cNvPicPr>
            <a:picLocks noChangeAspect="1" noChangeArrowheads="1"/>
          </p:cNvPicPr>
          <p:nvPr/>
        </p:nvPicPr>
        <p:blipFill>
          <a:blip r:embed="rId2" cstate="print"/>
          <a:srcRect/>
          <a:stretch>
            <a:fillRect/>
          </a:stretch>
        </p:blipFill>
        <p:spPr bwMode="auto">
          <a:xfrm rot="10800000">
            <a:off x="899592" y="1484784"/>
            <a:ext cx="7315200" cy="462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Sermons and Talks</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a:blip r:embed="rId2" cstate="print"/>
          <a:srcRect/>
          <a:stretch>
            <a:fillRect/>
          </a:stretch>
        </p:blipFill>
        <p:spPr bwMode="auto">
          <a:xfrm>
            <a:off x="323528" y="2492896"/>
            <a:ext cx="8662455" cy="432048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827584" y="944300"/>
            <a:ext cx="7560840" cy="1476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Bible Study</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0" y="980728"/>
            <a:ext cx="9132722"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Friends</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2774" name="Picture 6" descr="D:\My Pictures\Photographs\CU Sumitt, July 2014\IMG_2348 small.jpg"/>
          <p:cNvPicPr>
            <a:picLocks noChangeAspect="1" noChangeArrowheads="1"/>
          </p:cNvPicPr>
          <p:nvPr/>
        </p:nvPicPr>
        <p:blipFill>
          <a:blip r:embed="rId2" cstate="print"/>
          <a:srcRect/>
          <a:stretch>
            <a:fillRect/>
          </a:stretch>
        </p:blipFill>
        <p:spPr bwMode="auto">
          <a:xfrm>
            <a:off x="648073" y="980728"/>
            <a:ext cx="3888432" cy="2916991"/>
          </a:xfrm>
          <a:prstGeom prst="rect">
            <a:avLst/>
          </a:prstGeom>
          <a:noFill/>
        </p:spPr>
      </p:pic>
      <p:pic>
        <p:nvPicPr>
          <p:cNvPr id="32775" name="Picture 7" descr="D:\My Pictures\Photographs\CU Sumitt, July 2014\IMG_2349 - small.jpg"/>
          <p:cNvPicPr>
            <a:picLocks noChangeAspect="1" noChangeArrowheads="1"/>
          </p:cNvPicPr>
          <p:nvPr/>
        </p:nvPicPr>
        <p:blipFill>
          <a:blip r:embed="rId3" cstate="print"/>
          <a:srcRect/>
          <a:stretch>
            <a:fillRect/>
          </a:stretch>
        </p:blipFill>
        <p:spPr bwMode="auto">
          <a:xfrm>
            <a:off x="4536504" y="3717032"/>
            <a:ext cx="3923928" cy="2943619"/>
          </a:xfrm>
          <a:prstGeom prst="rect">
            <a:avLst/>
          </a:prstGeom>
          <a:noFill/>
        </p:spPr>
      </p:pic>
      <p:pic>
        <p:nvPicPr>
          <p:cNvPr id="32776" name="Picture 8" descr="D:\My Pictures\Photographs\CU Sumitt, July 2014\IMG_2351 - small.jpg"/>
          <p:cNvPicPr>
            <a:picLocks noChangeAspect="1" noChangeArrowheads="1"/>
          </p:cNvPicPr>
          <p:nvPr/>
        </p:nvPicPr>
        <p:blipFill>
          <a:blip r:embed="rId4" cstate="print"/>
          <a:srcRect/>
          <a:stretch>
            <a:fillRect/>
          </a:stretch>
        </p:blipFill>
        <p:spPr bwMode="auto">
          <a:xfrm>
            <a:off x="648073" y="3738721"/>
            <a:ext cx="3888432" cy="2916991"/>
          </a:xfrm>
          <a:prstGeom prst="rect">
            <a:avLst/>
          </a:prstGeom>
          <a:noFill/>
        </p:spPr>
      </p:pic>
      <p:pic>
        <p:nvPicPr>
          <p:cNvPr id="32777" name="Picture 9" descr="D:\My Pictures\Photographs\CU Sumitt, July 2014\IMG_2345 - small.jpg"/>
          <p:cNvPicPr>
            <a:picLocks noChangeAspect="1" noChangeArrowheads="1"/>
          </p:cNvPicPr>
          <p:nvPr/>
        </p:nvPicPr>
        <p:blipFill>
          <a:blip r:embed="rId5" cstate="print"/>
          <a:srcRect b="6958"/>
          <a:stretch>
            <a:fillRect/>
          </a:stretch>
        </p:blipFill>
        <p:spPr bwMode="auto">
          <a:xfrm>
            <a:off x="4536504" y="980728"/>
            <a:ext cx="3920331" cy="273630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Other Stuff…</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https://scontent-b-sea.xx.fbcdn.net/hphotos-xpf1/t1.0-9/10524719_833812506643767_134629338519409720_n.jpg"/>
          <p:cNvPicPr>
            <a:picLocks noChangeAspect="1" noChangeArrowheads="1"/>
          </p:cNvPicPr>
          <p:nvPr/>
        </p:nvPicPr>
        <p:blipFill>
          <a:blip r:embed="rId2" cstate="print"/>
          <a:srcRect/>
          <a:stretch>
            <a:fillRect/>
          </a:stretch>
        </p:blipFill>
        <p:spPr bwMode="auto">
          <a:xfrm>
            <a:off x="467544" y="1172748"/>
            <a:ext cx="8136904" cy="542460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576" y="1053311"/>
            <a:ext cx="7704856" cy="4031873"/>
          </a:xfrm>
          <a:prstGeom prst="rect">
            <a:avLst/>
          </a:prstGeom>
          <a:noFill/>
        </p:spPr>
        <p:txBody>
          <a:bodyPr wrap="square" rtlCol="0">
            <a:spAutoFit/>
          </a:bodyPr>
          <a:lstStyle/>
          <a:p>
            <a:pPr>
              <a:buFont typeface="Arial" pitchFamily="34" charset="0"/>
              <a:buChar char="•"/>
            </a:pPr>
            <a:r>
              <a:rPr lang="en-AU" sz="3200" dirty="0" smtClean="0"/>
              <a:t> Public Bible Talks</a:t>
            </a:r>
          </a:p>
          <a:p>
            <a:pPr>
              <a:buFont typeface="Arial" pitchFamily="34" charset="0"/>
              <a:buChar char="•"/>
            </a:pPr>
            <a:r>
              <a:rPr lang="en-AU" sz="3200" dirty="0" smtClean="0"/>
              <a:t> Forums</a:t>
            </a:r>
          </a:p>
          <a:p>
            <a:pPr>
              <a:buFont typeface="Arial" pitchFamily="34" charset="0"/>
              <a:buChar char="•"/>
            </a:pPr>
            <a:r>
              <a:rPr lang="en-AU" sz="3200" dirty="0" smtClean="0"/>
              <a:t> Discussion groups</a:t>
            </a:r>
          </a:p>
          <a:p>
            <a:pPr>
              <a:buFont typeface="Arial" pitchFamily="34" charset="0"/>
              <a:buChar char="•"/>
            </a:pPr>
            <a:r>
              <a:rPr lang="en-AU" sz="3200" dirty="0" smtClean="0"/>
              <a:t> Bible study</a:t>
            </a:r>
          </a:p>
          <a:p>
            <a:pPr>
              <a:buFont typeface="Arial" pitchFamily="34" charset="0"/>
              <a:buChar char="•"/>
            </a:pPr>
            <a:r>
              <a:rPr lang="en-AU" sz="3200" dirty="0" smtClean="0"/>
              <a:t> Church</a:t>
            </a:r>
          </a:p>
          <a:p>
            <a:pPr>
              <a:buFont typeface="Arial" pitchFamily="34" charset="0"/>
              <a:buChar char="•"/>
            </a:pPr>
            <a:r>
              <a:rPr lang="en-AU" sz="3200" dirty="0" smtClean="0"/>
              <a:t> Public debates</a:t>
            </a:r>
          </a:p>
          <a:p>
            <a:pPr>
              <a:buFont typeface="Arial" pitchFamily="34" charset="0"/>
              <a:buChar char="•"/>
            </a:pPr>
            <a:r>
              <a:rPr lang="en-AU" sz="3200" dirty="0" smtClean="0"/>
              <a:t> Alpha course</a:t>
            </a:r>
          </a:p>
          <a:p>
            <a:pPr>
              <a:buFont typeface="Arial" pitchFamily="34" charset="0"/>
              <a:buChar char="•"/>
            </a:pPr>
            <a:r>
              <a:rPr lang="en-AU" sz="3200" dirty="0" smtClean="0"/>
              <a:t> Apologetics conference (next weekend!)</a:t>
            </a:r>
          </a:p>
        </p:txBody>
      </p:sp>
      <p:sp>
        <p:nvSpPr>
          <p:cNvPr id="6" name="Rectangle 5"/>
          <p:cNvSpPr/>
          <p:nvPr/>
        </p:nvSpPr>
        <p:spPr>
          <a:xfrm>
            <a:off x="0" y="56818"/>
            <a:ext cx="9144000" cy="707886"/>
          </a:xfrm>
          <a:prstGeom prst="rect">
            <a:avLst/>
          </a:prstGeom>
        </p:spPr>
        <p:txBody>
          <a:bodyPr wrap="square">
            <a:spAutoFit/>
          </a:bodyPr>
          <a:lstStyle/>
          <a:p>
            <a:pPr algn="ctr"/>
            <a:r>
              <a:rPr lang="en-AU" sz="4000" dirty="0" smtClean="0"/>
              <a:t>Other Events I’ve Attended</a:t>
            </a:r>
            <a:endParaRPr lang="en-AU" sz="4000" i="1" dirty="0" smtClean="0"/>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818"/>
            <a:ext cx="9144000" cy="707886"/>
          </a:xfrm>
          <a:prstGeom prst="rect">
            <a:avLst/>
          </a:prstGeom>
        </p:spPr>
        <p:txBody>
          <a:bodyPr wrap="square">
            <a:spAutoFit/>
          </a:bodyPr>
          <a:lstStyle/>
          <a:p>
            <a:pPr algn="ctr"/>
            <a:r>
              <a:rPr lang="en-AU" sz="4000" dirty="0" smtClean="0"/>
              <a:t>But What’s it all For?</a:t>
            </a:r>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5122" name="Picture 2" descr="http://4.bp.blogspot.com/_7OubgiFhxwM/ShRtbgIfO_I/AAAAAAAAAP0/NE9wZdw9nw4/s320/disagreement%2Bcartoon.jpg"/>
          <p:cNvPicPr>
            <a:picLocks noChangeAspect="1" noChangeArrowheads="1"/>
          </p:cNvPicPr>
          <p:nvPr/>
        </p:nvPicPr>
        <p:blipFill>
          <a:blip r:embed="rId2" cstate="print"/>
          <a:srcRect/>
          <a:stretch>
            <a:fillRect/>
          </a:stretch>
        </p:blipFill>
        <p:spPr bwMode="auto">
          <a:xfrm>
            <a:off x="2843808" y="1988840"/>
            <a:ext cx="3456384" cy="355640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4524315"/>
          </a:xfrm>
          <a:prstGeom prst="rect">
            <a:avLst/>
          </a:prstGeom>
          <a:noFill/>
        </p:spPr>
        <p:txBody>
          <a:bodyPr wrap="square" rtlCol="0">
            <a:spAutoFit/>
          </a:bodyPr>
          <a:lstStyle/>
          <a:p>
            <a:pPr>
              <a:buFont typeface="Arial" pitchFamily="34" charset="0"/>
              <a:buChar char="•"/>
            </a:pPr>
            <a:r>
              <a:rPr lang="en-AU" sz="3200" dirty="0" smtClean="0"/>
              <a:t> Make new friends</a:t>
            </a:r>
          </a:p>
          <a:p>
            <a:pPr>
              <a:buFont typeface="Arial" pitchFamily="34" charset="0"/>
              <a:buChar char="•"/>
            </a:pPr>
            <a:r>
              <a:rPr lang="en-AU" sz="3200" dirty="0" smtClean="0"/>
              <a:t> Understand other’s views better</a:t>
            </a:r>
          </a:p>
          <a:p>
            <a:pPr>
              <a:buFont typeface="Arial" pitchFamily="34" charset="0"/>
              <a:buChar char="•"/>
            </a:pPr>
            <a:r>
              <a:rPr lang="en-AU" sz="3200" dirty="0" smtClean="0"/>
              <a:t> Work toward common goals (e.g. opposing extremism)</a:t>
            </a:r>
          </a:p>
          <a:p>
            <a:pPr>
              <a:buFont typeface="Arial" pitchFamily="34" charset="0"/>
              <a:buChar char="•"/>
            </a:pPr>
            <a:r>
              <a:rPr lang="en-AU" sz="3200" dirty="0" smtClean="0"/>
              <a:t> Improve level of public discourse</a:t>
            </a:r>
          </a:p>
          <a:p>
            <a:pPr>
              <a:buFont typeface="Arial" pitchFamily="34" charset="0"/>
              <a:buChar char="•"/>
            </a:pPr>
            <a:r>
              <a:rPr lang="en-AU" sz="3200" dirty="0" smtClean="0"/>
              <a:t> Make a good impression</a:t>
            </a:r>
          </a:p>
          <a:p>
            <a:pPr>
              <a:buFont typeface="Arial" pitchFamily="34" charset="0"/>
              <a:buChar char="•"/>
            </a:pPr>
            <a:endParaRPr lang="en-AU" sz="3200" dirty="0" smtClean="0"/>
          </a:p>
          <a:p>
            <a:r>
              <a:rPr lang="en-AU" sz="3200" dirty="0" smtClean="0"/>
              <a:t>	</a:t>
            </a:r>
          </a:p>
          <a:p>
            <a:r>
              <a:rPr lang="en-AU" sz="3200" dirty="0" smtClean="0"/>
              <a:t>	But there’s more to it than that…</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Sundry Benefits of Dialogue</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Voltaire on Doubt</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descr="http://izquotes.com/quotes-pictures/quote-doubt-is-not-a-pleasant-condition-but-certainty-is-absurd-voltaire-191117.jpg"/>
          <p:cNvPicPr>
            <a:picLocks noChangeAspect="1" noChangeArrowheads="1"/>
          </p:cNvPicPr>
          <p:nvPr/>
        </p:nvPicPr>
        <p:blipFill>
          <a:blip r:embed="rId2" cstate="print"/>
          <a:srcRect l="1020" t="15627" r="1020" b="19322"/>
          <a:stretch>
            <a:fillRect/>
          </a:stretch>
        </p:blipFill>
        <p:spPr bwMode="auto">
          <a:xfrm>
            <a:off x="1115616" y="2614409"/>
            <a:ext cx="6984776" cy="218274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…with Context</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2132856"/>
            <a:ext cx="8352928" cy="3046988"/>
          </a:xfrm>
          <a:prstGeom prst="rect">
            <a:avLst/>
          </a:prstGeom>
          <a:noFill/>
        </p:spPr>
        <p:txBody>
          <a:bodyPr wrap="square" rtlCol="0">
            <a:spAutoFit/>
          </a:bodyPr>
          <a:lstStyle/>
          <a:p>
            <a:r>
              <a:rPr lang="en-AU" sz="3200" dirty="0" smtClean="0"/>
              <a:t>“</a:t>
            </a:r>
            <a:r>
              <a:rPr lang="en-AU" sz="3200" b="1" dirty="0" smtClean="0"/>
              <a:t>Doubt is not a pleasant condition, but certainty is an absurd one</a:t>
            </a:r>
            <a:r>
              <a:rPr lang="en-AU" sz="3200" dirty="0" smtClean="0"/>
              <a:t>. What is most repellent in the </a:t>
            </a:r>
            <a:r>
              <a:rPr lang="en-AU" sz="3200" i="1" dirty="0" smtClean="0"/>
              <a:t>System of Nature</a:t>
            </a:r>
            <a:r>
              <a:rPr lang="en-AU" sz="3200" dirty="0" smtClean="0"/>
              <a:t> [</a:t>
            </a:r>
            <a:r>
              <a:rPr lang="en-AU" sz="3200" dirty="0" err="1" smtClean="0"/>
              <a:t>d'Holbach</a:t>
            </a:r>
            <a:r>
              <a:rPr lang="en-AU" sz="3200" dirty="0" smtClean="0"/>
              <a:t>]…is the audacity with which it decides that there is no God, without even having tried to prove the impossibility.”</a:t>
            </a:r>
            <a:endParaRPr lang="en-AU"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4680520" cy="5016758"/>
          </a:xfrm>
          <a:prstGeom prst="rect">
            <a:avLst/>
          </a:prstGeom>
          <a:noFill/>
        </p:spPr>
        <p:txBody>
          <a:bodyPr wrap="square" rtlCol="0">
            <a:spAutoFit/>
          </a:bodyPr>
          <a:lstStyle/>
          <a:p>
            <a:r>
              <a:rPr lang="en-AU" sz="3200" dirty="0" smtClean="0"/>
              <a:t>“Faith is the great cop-out, the great excuse to evade the need to think and evaluate evidence. Faith is belief in spite of, even perhaps because of, the lack of evidence...Faith is not allowed to justify itself by argument.” – Richard Dawkins</a:t>
            </a:r>
          </a:p>
        </p:txBody>
      </p:sp>
      <p:sp>
        <p:nvSpPr>
          <p:cNvPr id="6" name="Rectangle 5"/>
          <p:cNvSpPr/>
          <p:nvPr/>
        </p:nvSpPr>
        <p:spPr>
          <a:xfrm>
            <a:off x="0" y="56818"/>
            <a:ext cx="9144000" cy="707886"/>
          </a:xfrm>
          <a:prstGeom prst="rect">
            <a:avLst/>
          </a:prstGeom>
        </p:spPr>
        <p:txBody>
          <a:bodyPr wrap="square">
            <a:spAutoFit/>
          </a:bodyPr>
          <a:lstStyle/>
          <a:p>
            <a:pPr algn="ctr"/>
            <a:r>
              <a:rPr lang="en-AU" sz="4000" dirty="0" smtClean="0"/>
              <a:t>Another Example</a:t>
            </a:r>
          </a:p>
        </p:txBody>
      </p:sp>
      <p:cxnSp>
        <p:nvCxnSpPr>
          <p:cNvPr id="7" name="Straight Connector 6"/>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4" descr="http://upload.wikimedia.org/wikipedia/commons/a/a0/Richard_Dawkins_Cooper_Union_Shankbone.jpg"/>
          <p:cNvPicPr>
            <a:picLocks noChangeAspect="1" noChangeArrowheads="1"/>
          </p:cNvPicPr>
          <p:nvPr/>
        </p:nvPicPr>
        <p:blipFill>
          <a:blip r:embed="rId2" cstate="print"/>
          <a:srcRect t="1111" b="809"/>
          <a:stretch>
            <a:fillRect/>
          </a:stretch>
        </p:blipFill>
        <p:spPr bwMode="auto">
          <a:xfrm>
            <a:off x="5652120" y="2204864"/>
            <a:ext cx="2664296" cy="326991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0" name="Picture 26" descr="http://entrepreneurialdiet.com/wp-content/uploads/2014/01/o-CS-LEWIS-facebook.jpg"/>
          <p:cNvPicPr>
            <a:picLocks noChangeAspect="1" noChangeArrowheads="1"/>
          </p:cNvPicPr>
          <p:nvPr/>
        </p:nvPicPr>
        <p:blipFill>
          <a:blip r:embed="rId2" cstate="print"/>
          <a:srcRect r="3137"/>
          <a:stretch>
            <a:fillRect/>
          </a:stretch>
        </p:blipFill>
        <p:spPr bwMode="auto">
          <a:xfrm>
            <a:off x="6731803" y="3429000"/>
            <a:ext cx="2223684" cy="3168352"/>
          </a:xfrm>
          <a:prstGeom prst="rect">
            <a:avLst/>
          </a:prstGeom>
          <a:noFill/>
        </p:spPr>
      </p:pic>
      <p:sp>
        <p:nvSpPr>
          <p:cNvPr id="3" name="Rectangle 2"/>
          <p:cNvSpPr/>
          <p:nvPr/>
        </p:nvSpPr>
        <p:spPr>
          <a:xfrm>
            <a:off x="0" y="56818"/>
            <a:ext cx="9144000" cy="707886"/>
          </a:xfrm>
          <a:prstGeom prst="rect">
            <a:avLst/>
          </a:prstGeom>
        </p:spPr>
        <p:txBody>
          <a:bodyPr wrap="square">
            <a:spAutoFit/>
          </a:bodyPr>
          <a:lstStyle/>
          <a:p>
            <a:pPr algn="ctr"/>
            <a:r>
              <a:rPr lang="en-AU" sz="4000" dirty="0" smtClean="0"/>
              <a:t>We Must Live up to our Standards</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146" name="AutoShape 2" descr="http://upload.wikimedia.org/wikipedia/commons/thumb/5/5e/Johnpolkinghorne.jpg/640px-Johnpolkinghorne.jpg"/>
          <p:cNvSpPr>
            <a:spLocks noChangeAspect="1" noChangeArrowheads="1"/>
          </p:cNvSpPr>
          <p:nvPr/>
        </p:nvSpPr>
        <p:spPr bwMode="auto">
          <a:xfrm>
            <a:off x="135015" y="1299824"/>
            <a:ext cx="5019675" cy="5019676"/>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6150" name="Picture 6" descr="http://upload.wikimedia.org/wikipedia/commons/5/5e/Johnpolkinghorne.jpg"/>
          <p:cNvPicPr>
            <a:picLocks noChangeAspect="1" noChangeArrowheads="1"/>
          </p:cNvPicPr>
          <p:nvPr/>
        </p:nvPicPr>
        <p:blipFill>
          <a:blip r:embed="rId3" cstate="print"/>
          <a:srcRect r="10774" b="25995"/>
          <a:stretch>
            <a:fillRect/>
          </a:stretch>
        </p:blipFill>
        <p:spPr bwMode="auto">
          <a:xfrm>
            <a:off x="6651231" y="1083800"/>
            <a:ext cx="2385265" cy="2376264"/>
          </a:xfrm>
          <a:prstGeom prst="rect">
            <a:avLst/>
          </a:prstGeom>
          <a:noFill/>
        </p:spPr>
      </p:pic>
      <p:pic>
        <p:nvPicPr>
          <p:cNvPr id="6152" name="Picture 8" descr="http://life.biblechurch.org/slifejom/images/stories/kell.jpg"/>
          <p:cNvPicPr>
            <a:picLocks noChangeAspect="1" noChangeArrowheads="1"/>
          </p:cNvPicPr>
          <p:nvPr/>
        </p:nvPicPr>
        <p:blipFill>
          <a:blip r:embed="rId4" cstate="print"/>
          <a:srcRect l="20455"/>
          <a:stretch>
            <a:fillRect/>
          </a:stretch>
        </p:blipFill>
        <p:spPr bwMode="auto">
          <a:xfrm>
            <a:off x="4418983" y="1083800"/>
            <a:ext cx="2520280" cy="2236857"/>
          </a:xfrm>
          <a:prstGeom prst="rect">
            <a:avLst/>
          </a:prstGeom>
          <a:noFill/>
        </p:spPr>
      </p:pic>
      <p:pic>
        <p:nvPicPr>
          <p:cNvPr id="6154" name="Picture 10" descr="http://hbucollegian.com/wp-content/uploads/2012/10/Liconalightened.jpg"/>
          <p:cNvPicPr>
            <a:picLocks noChangeAspect="1" noChangeArrowheads="1"/>
          </p:cNvPicPr>
          <p:nvPr/>
        </p:nvPicPr>
        <p:blipFill>
          <a:blip r:embed="rId5" cstate="print"/>
          <a:srcRect/>
          <a:stretch>
            <a:fillRect/>
          </a:stretch>
        </p:blipFill>
        <p:spPr bwMode="auto">
          <a:xfrm>
            <a:off x="135015" y="1083801"/>
            <a:ext cx="2195736" cy="2745744"/>
          </a:xfrm>
          <a:prstGeom prst="rect">
            <a:avLst/>
          </a:prstGeom>
          <a:noFill/>
        </p:spPr>
      </p:pic>
      <p:pic>
        <p:nvPicPr>
          <p:cNvPr id="6156" name="Picture 12" descr="http://upload.wikimedia.org/wikipedia/commons/4/40/Alister_McGrath.jpg"/>
          <p:cNvPicPr>
            <a:picLocks noChangeAspect="1" noChangeArrowheads="1"/>
          </p:cNvPicPr>
          <p:nvPr/>
        </p:nvPicPr>
        <p:blipFill>
          <a:blip r:embed="rId6" cstate="print"/>
          <a:srcRect/>
          <a:stretch>
            <a:fillRect/>
          </a:stretch>
        </p:blipFill>
        <p:spPr bwMode="auto">
          <a:xfrm>
            <a:off x="135015" y="3544995"/>
            <a:ext cx="2195736" cy="3050165"/>
          </a:xfrm>
          <a:prstGeom prst="rect">
            <a:avLst/>
          </a:prstGeom>
          <a:noFill/>
        </p:spPr>
      </p:pic>
      <p:pic>
        <p:nvPicPr>
          <p:cNvPr id="6158" name="Picture 14" descr="http://www.ryerson.ca/~kraay/Headshots/Swinburne.jpg"/>
          <p:cNvPicPr>
            <a:picLocks noChangeAspect="1" noChangeArrowheads="1"/>
          </p:cNvPicPr>
          <p:nvPr/>
        </p:nvPicPr>
        <p:blipFill>
          <a:blip r:embed="rId7" cstate="print"/>
          <a:srcRect l="23765" r="17901" b="8824"/>
          <a:stretch>
            <a:fillRect/>
          </a:stretch>
        </p:blipFill>
        <p:spPr bwMode="auto">
          <a:xfrm>
            <a:off x="2258743" y="1083800"/>
            <a:ext cx="2448273" cy="2232248"/>
          </a:xfrm>
          <a:prstGeom prst="rect">
            <a:avLst/>
          </a:prstGeom>
          <a:noFill/>
        </p:spPr>
      </p:pic>
      <p:pic>
        <p:nvPicPr>
          <p:cNvPr id="6162" name="Picture 18" descr="http://media.npr.org/assets/img/2012/12/14/collins-c9fcf21afebf403e8de8dbf80c982456c17cfbbc-s6-c30.jpg"/>
          <p:cNvPicPr>
            <a:picLocks noChangeAspect="1" noChangeArrowheads="1"/>
          </p:cNvPicPr>
          <p:nvPr/>
        </p:nvPicPr>
        <p:blipFill>
          <a:blip r:embed="rId8" cstate="print"/>
          <a:srcRect r="12552"/>
          <a:stretch>
            <a:fillRect/>
          </a:stretch>
        </p:blipFill>
        <p:spPr bwMode="auto">
          <a:xfrm>
            <a:off x="4562998" y="2884000"/>
            <a:ext cx="2306855" cy="1973847"/>
          </a:xfrm>
          <a:prstGeom prst="rect">
            <a:avLst/>
          </a:prstGeom>
          <a:noFill/>
        </p:spPr>
      </p:pic>
      <p:pic>
        <p:nvPicPr>
          <p:cNvPr id="6166" name="Picture 22" descr="http://upload.wikimedia.org/wikipedia/commons/0/07/AlvinPlantinga.JPG"/>
          <p:cNvPicPr>
            <a:picLocks noChangeAspect="1" noChangeArrowheads="1"/>
          </p:cNvPicPr>
          <p:nvPr/>
        </p:nvPicPr>
        <p:blipFill>
          <a:blip r:embed="rId9" cstate="print"/>
          <a:srcRect b="16021"/>
          <a:stretch>
            <a:fillRect/>
          </a:stretch>
        </p:blipFill>
        <p:spPr bwMode="auto">
          <a:xfrm>
            <a:off x="2258743" y="2884000"/>
            <a:ext cx="2344260" cy="1977970"/>
          </a:xfrm>
          <a:prstGeom prst="rect">
            <a:avLst/>
          </a:prstGeom>
          <a:noFill/>
        </p:spPr>
      </p:pic>
      <p:pic>
        <p:nvPicPr>
          <p:cNvPr id="6160" name="Picture 16" descr="http://creationwiki.org/pool/images/thumb/9/9d/Habermas_promotional.jpg/500px-Habermas_promotional.jpg"/>
          <p:cNvPicPr>
            <a:picLocks noChangeAspect="1" noChangeArrowheads="1"/>
          </p:cNvPicPr>
          <p:nvPr/>
        </p:nvPicPr>
        <p:blipFill>
          <a:blip r:embed="rId10" cstate="print"/>
          <a:srcRect/>
          <a:stretch>
            <a:fillRect/>
          </a:stretch>
        </p:blipFill>
        <p:spPr bwMode="auto">
          <a:xfrm>
            <a:off x="2330751" y="4612192"/>
            <a:ext cx="2702326" cy="1983507"/>
          </a:xfrm>
          <a:prstGeom prst="rect">
            <a:avLst/>
          </a:prstGeom>
          <a:noFill/>
        </p:spPr>
      </p:pic>
      <p:pic>
        <p:nvPicPr>
          <p:cNvPr id="6164" name="Picture 20" descr="http://upload.wikimedia.org/wikipedia/commons/e/ed/John_Lennox.jpg"/>
          <p:cNvPicPr>
            <a:picLocks noChangeAspect="1" noChangeArrowheads="1"/>
          </p:cNvPicPr>
          <p:nvPr/>
        </p:nvPicPr>
        <p:blipFill>
          <a:blip r:embed="rId11" cstate="print"/>
          <a:srcRect t="5454" b="15859"/>
          <a:stretch>
            <a:fillRect/>
          </a:stretch>
        </p:blipFill>
        <p:spPr bwMode="auto">
          <a:xfrm>
            <a:off x="4562999" y="4479848"/>
            <a:ext cx="2304256" cy="2117504"/>
          </a:xfrm>
          <a:prstGeom prst="rect">
            <a:avLst/>
          </a:prstGeom>
          <a:noFill/>
        </p:spPr>
      </p:pic>
      <p:pic>
        <p:nvPicPr>
          <p:cNvPr id="19" name="Picture 26" descr="http://entrepreneurialdiet.com/wp-content/uploads/2014/01/o-CS-LEWIS-facebook.jpg"/>
          <p:cNvPicPr>
            <a:picLocks noChangeAspect="1" noChangeArrowheads="1"/>
          </p:cNvPicPr>
          <p:nvPr/>
        </p:nvPicPr>
        <p:blipFill>
          <a:blip r:embed="rId2" cstate="print"/>
          <a:srcRect r="3137"/>
          <a:stretch>
            <a:fillRect/>
          </a:stretch>
        </p:blipFill>
        <p:spPr bwMode="auto">
          <a:xfrm>
            <a:off x="6808895" y="3388056"/>
            <a:ext cx="2223684" cy="316835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4031873"/>
          </a:xfrm>
          <a:prstGeom prst="rect">
            <a:avLst/>
          </a:prstGeom>
          <a:noFill/>
        </p:spPr>
        <p:txBody>
          <a:bodyPr wrap="square" rtlCol="0">
            <a:spAutoFit/>
          </a:bodyPr>
          <a:lstStyle/>
          <a:p>
            <a:pPr>
              <a:buFont typeface="Arial" pitchFamily="34" charset="0"/>
              <a:buChar char="•"/>
            </a:pPr>
            <a:r>
              <a:rPr lang="en-AU" sz="3200" dirty="0" smtClean="0"/>
              <a:t> Use arguments that are relevant and sound</a:t>
            </a:r>
          </a:p>
          <a:p>
            <a:pPr>
              <a:buFont typeface="Arial" pitchFamily="34" charset="0"/>
              <a:buChar char="•"/>
            </a:pPr>
            <a:r>
              <a:rPr lang="en-AU" sz="3200" dirty="0" smtClean="0"/>
              <a:t> Fact-check</a:t>
            </a:r>
          </a:p>
          <a:p>
            <a:pPr>
              <a:buFont typeface="Arial" pitchFamily="34" charset="0"/>
              <a:buChar char="•"/>
            </a:pPr>
            <a:r>
              <a:rPr lang="en-AU" sz="3200" dirty="0" smtClean="0"/>
              <a:t> Don’t </a:t>
            </a:r>
            <a:r>
              <a:rPr lang="en-AU" sz="3200" dirty="0" err="1" smtClean="0"/>
              <a:t>strawman</a:t>
            </a:r>
            <a:endParaRPr lang="en-AU" sz="3200" dirty="0" smtClean="0"/>
          </a:p>
          <a:p>
            <a:pPr>
              <a:buFont typeface="Arial" pitchFamily="34" charset="0"/>
              <a:buChar char="•"/>
            </a:pPr>
            <a:r>
              <a:rPr lang="en-AU" sz="3200" dirty="0" smtClean="0"/>
              <a:t> Be informed about relevant facts and views</a:t>
            </a:r>
          </a:p>
          <a:p>
            <a:pPr>
              <a:buFont typeface="Arial" pitchFamily="34" charset="0"/>
              <a:buChar char="•"/>
            </a:pPr>
            <a:r>
              <a:rPr lang="en-AU" sz="3200" dirty="0" smtClean="0"/>
              <a:t> Do the research</a:t>
            </a:r>
          </a:p>
          <a:p>
            <a:pPr>
              <a:buFont typeface="Arial" pitchFamily="34" charset="0"/>
              <a:buChar char="•"/>
            </a:pPr>
            <a:r>
              <a:rPr lang="en-AU" sz="3200" dirty="0" smtClean="0"/>
              <a:t> Think through positions carefully</a:t>
            </a:r>
          </a:p>
          <a:p>
            <a:pPr>
              <a:buFont typeface="Arial" pitchFamily="34" charset="0"/>
              <a:buChar char="•"/>
            </a:pPr>
            <a:r>
              <a:rPr lang="en-AU" sz="3200" dirty="0" smtClean="0"/>
              <a:t> Strive to overcome biases</a:t>
            </a:r>
          </a:p>
          <a:p>
            <a:pPr>
              <a:buFont typeface="Arial" pitchFamily="34" charset="0"/>
              <a:buChar char="•"/>
            </a:pPr>
            <a:r>
              <a:rPr lang="en-AU" sz="3200" dirty="0" smtClean="0"/>
              <a:t> Search for the truth</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We Must Live up to our </a:t>
            </a:r>
            <a:r>
              <a:rPr lang="en-AU" sz="4000" dirty="0" smtClean="0"/>
              <a:t>own Standards</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4524315"/>
          </a:xfrm>
          <a:prstGeom prst="rect">
            <a:avLst/>
          </a:prstGeom>
          <a:noFill/>
        </p:spPr>
        <p:txBody>
          <a:bodyPr wrap="square" rtlCol="0">
            <a:spAutoFit/>
          </a:bodyPr>
          <a:lstStyle/>
          <a:p>
            <a:pPr>
              <a:buFont typeface="Arial" pitchFamily="34" charset="0"/>
              <a:buChar char="•"/>
            </a:pPr>
            <a:r>
              <a:rPr lang="en-AU" sz="3200" dirty="0" smtClean="0"/>
              <a:t> Confidently reject other religions while knowing very little about them</a:t>
            </a:r>
          </a:p>
          <a:p>
            <a:pPr>
              <a:buFont typeface="Arial" pitchFamily="34" charset="0"/>
              <a:buChar char="•"/>
            </a:pPr>
            <a:r>
              <a:rPr lang="en-AU" sz="3200" dirty="0" smtClean="0"/>
              <a:t> Claim that there can be no objective morality without god but no knowing of </a:t>
            </a:r>
            <a:r>
              <a:rPr lang="en-AU" sz="3200" dirty="0" err="1" smtClean="0"/>
              <a:t>metaethics</a:t>
            </a:r>
            <a:endParaRPr lang="en-AU" sz="3200" dirty="0" smtClean="0"/>
          </a:p>
          <a:p>
            <a:pPr>
              <a:buFont typeface="Arial" pitchFamily="34" charset="0"/>
              <a:buChar char="•"/>
            </a:pPr>
            <a:r>
              <a:rPr lang="en-AU" sz="3200" dirty="0" smtClean="0"/>
              <a:t> Claim the bible is the word of god but no little or nothing about biblical historicity</a:t>
            </a:r>
          </a:p>
          <a:p>
            <a:pPr>
              <a:buFont typeface="Arial" pitchFamily="34" charset="0"/>
              <a:buChar char="•"/>
            </a:pPr>
            <a:r>
              <a:rPr lang="en-AU" sz="3200" dirty="0" smtClean="0"/>
              <a:t> Value subjective evidence without concern for cognitive </a:t>
            </a:r>
            <a:r>
              <a:rPr lang="en-AU" sz="3200" dirty="0" smtClean="0"/>
              <a:t>biases</a:t>
            </a:r>
          </a:p>
          <a:p>
            <a:pPr>
              <a:buFont typeface="Arial" pitchFamily="34" charset="0"/>
              <a:buChar char="•"/>
            </a:pPr>
            <a:r>
              <a:rPr lang="en-AU" sz="3200" dirty="0" smtClean="0"/>
              <a:t> </a:t>
            </a:r>
            <a:r>
              <a:rPr lang="en-AU" sz="3200" dirty="0" smtClean="0"/>
              <a:t>Etc, etc…</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On the Other Hand Christians…</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1268760"/>
            <a:ext cx="7920880" cy="2062103"/>
          </a:xfrm>
          <a:prstGeom prst="rect">
            <a:avLst/>
          </a:prstGeom>
          <a:noFill/>
        </p:spPr>
        <p:txBody>
          <a:bodyPr wrap="square" rtlCol="0">
            <a:spAutoFit/>
          </a:bodyPr>
          <a:lstStyle/>
          <a:p>
            <a:r>
              <a:rPr lang="en-AU" sz="3200" dirty="0" smtClean="0"/>
              <a:t>If we are earnest about arriving at justified beliefs about what is true concerning God, morality, history, and meaning in life, then we ought to take dialogue seriously.</a:t>
            </a:r>
            <a:endParaRPr lang="en-AU" sz="3200" dirty="0"/>
          </a:p>
        </p:txBody>
      </p:sp>
      <p:sp>
        <p:nvSpPr>
          <p:cNvPr id="3" name="Rectangle 2"/>
          <p:cNvSpPr/>
          <p:nvPr/>
        </p:nvSpPr>
        <p:spPr>
          <a:xfrm>
            <a:off x="0" y="56818"/>
            <a:ext cx="9144000" cy="707886"/>
          </a:xfrm>
          <a:prstGeom prst="rect">
            <a:avLst/>
          </a:prstGeom>
        </p:spPr>
        <p:txBody>
          <a:bodyPr wrap="square">
            <a:spAutoFit/>
          </a:bodyPr>
          <a:lstStyle/>
          <a:p>
            <a:pPr algn="ctr"/>
            <a:r>
              <a:rPr lang="en-AU" sz="4000" dirty="0" smtClean="0"/>
              <a:t>The Bottom Line</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1" descr="D:\Study and Projects\Secular Society Stuff\logo.png"/>
          <p:cNvPicPr>
            <a:picLocks noChangeAspect="1" noChangeArrowheads="1"/>
          </p:cNvPicPr>
          <p:nvPr/>
        </p:nvPicPr>
        <p:blipFill>
          <a:blip r:embed="rId2" cstate="print"/>
          <a:srcRect/>
          <a:stretch>
            <a:fillRect/>
          </a:stretch>
        </p:blipFill>
        <p:spPr bwMode="auto">
          <a:xfrm>
            <a:off x="5292080" y="4364485"/>
            <a:ext cx="2952328" cy="1224755"/>
          </a:xfrm>
          <a:prstGeom prst="rect">
            <a:avLst/>
          </a:prstGeom>
          <a:noFill/>
        </p:spPr>
      </p:pic>
      <p:pic>
        <p:nvPicPr>
          <p:cNvPr id="7" name="Picture 2" descr="http://www.stjudes.org.au/images/Logos_and_maps/cu-logo.gif"/>
          <p:cNvPicPr>
            <a:picLocks noChangeAspect="1" noChangeArrowheads="1"/>
          </p:cNvPicPr>
          <p:nvPr/>
        </p:nvPicPr>
        <p:blipFill>
          <a:blip r:embed="rId3" cstate="print"/>
          <a:srcRect/>
          <a:stretch>
            <a:fillRect/>
          </a:stretch>
        </p:blipFill>
        <p:spPr bwMode="auto">
          <a:xfrm>
            <a:off x="683568" y="4509120"/>
            <a:ext cx="4143375" cy="98107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We Need Better Dialogue</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1746" name="Picture 2" descr="http://cdn2-b.examiner.com/sites/default/files/styles/image_content_width/hash/c5/69/c569da66f087de709ad22a7f0a8f83c1.jpg?itok=FfBPEwBh"/>
          <p:cNvPicPr>
            <a:picLocks noChangeAspect="1" noChangeArrowheads="1"/>
          </p:cNvPicPr>
          <p:nvPr/>
        </p:nvPicPr>
        <p:blipFill>
          <a:blip r:embed="rId2" cstate="print"/>
          <a:srcRect/>
          <a:stretch>
            <a:fillRect/>
          </a:stretch>
        </p:blipFill>
        <p:spPr bwMode="auto">
          <a:xfrm>
            <a:off x="1475656" y="1700808"/>
            <a:ext cx="6121503" cy="417646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Interested in More of This?</a:t>
            </a:r>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908720"/>
            <a:ext cx="5904656" cy="3200876"/>
          </a:xfrm>
          <a:prstGeom prst="rect">
            <a:avLst/>
          </a:prstGeom>
          <a:noFill/>
        </p:spPr>
        <p:txBody>
          <a:bodyPr wrap="square" rtlCol="0">
            <a:spAutoFit/>
          </a:bodyPr>
          <a:lstStyle/>
          <a:p>
            <a:pPr>
              <a:spcAft>
                <a:spcPts val="600"/>
              </a:spcAft>
              <a:buFont typeface="Arial" pitchFamily="34" charset="0"/>
              <a:buChar char="•"/>
            </a:pPr>
            <a:r>
              <a:rPr lang="en-AU" sz="3200" dirty="0" smtClean="0"/>
              <a:t> Visit </a:t>
            </a:r>
            <a:r>
              <a:rPr lang="en-AU" sz="3200" dirty="0" smtClean="0"/>
              <a:t>my </a:t>
            </a:r>
            <a:r>
              <a:rPr lang="en-AU" sz="3200" b="1" dirty="0" smtClean="0"/>
              <a:t>blog</a:t>
            </a:r>
            <a:r>
              <a:rPr lang="en-AU" sz="3200" dirty="0" smtClean="0"/>
              <a:t> </a:t>
            </a:r>
            <a:r>
              <a:rPr lang="en-AU" sz="3200" dirty="0" smtClean="0"/>
              <a:t>The Godless Theist </a:t>
            </a:r>
            <a:r>
              <a:rPr lang="en-AU" sz="3200" dirty="0" smtClean="0">
                <a:hlinkClick r:id="rId2"/>
              </a:rPr>
              <a:t>fods12.wordpress.com</a:t>
            </a:r>
            <a:endParaRPr lang="en-AU" sz="3200" dirty="0" smtClean="0"/>
          </a:p>
          <a:p>
            <a:pPr>
              <a:spcAft>
                <a:spcPts val="600"/>
              </a:spcAft>
              <a:buFont typeface="Arial" pitchFamily="34" charset="0"/>
              <a:buChar char="•"/>
            </a:pPr>
            <a:r>
              <a:rPr lang="en-AU" sz="3200" dirty="0" smtClean="0"/>
              <a:t> Check </a:t>
            </a:r>
            <a:r>
              <a:rPr lang="en-AU" sz="3200" dirty="0" smtClean="0"/>
              <a:t>out my </a:t>
            </a:r>
            <a:r>
              <a:rPr lang="en-AU" sz="3200" b="1" dirty="0" smtClean="0"/>
              <a:t>podcast</a:t>
            </a:r>
            <a:r>
              <a:rPr lang="en-AU" sz="3200" dirty="0" smtClean="0"/>
              <a:t> at </a:t>
            </a:r>
            <a:r>
              <a:rPr lang="en-AU" sz="3200" dirty="0" smtClean="0">
                <a:hlinkClick r:id="rId3"/>
              </a:rPr>
              <a:t>fods12.podbean.com</a:t>
            </a:r>
            <a:endParaRPr lang="en-AU" sz="3200" dirty="0" smtClean="0"/>
          </a:p>
          <a:p>
            <a:pPr>
              <a:spcAft>
                <a:spcPts val="600"/>
              </a:spcAft>
              <a:buFont typeface="Arial" pitchFamily="34" charset="0"/>
              <a:buChar char="•"/>
            </a:pPr>
            <a:r>
              <a:rPr lang="en-AU" sz="3200" dirty="0" smtClean="0"/>
              <a:t> </a:t>
            </a:r>
            <a:r>
              <a:rPr lang="en-AU" sz="3200" dirty="0" smtClean="0"/>
              <a:t>Get involved in my </a:t>
            </a:r>
            <a:r>
              <a:rPr lang="en-AU" sz="3200" b="1" dirty="0" smtClean="0"/>
              <a:t>discussion group </a:t>
            </a:r>
            <a:r>
              <a:rPr lang="en-AU" sz="3200" dirty="0" smtClean="0"/>
              <a:t>Dealing with Disagreement</a:t>
            </a:r>
            <a:r>
              <a:rPr lang="en-AU" sz="3200" b="1" dirty="0" smtClean="0"/>
              <a:t> </a:t>
            </a:r>
            <a:endParaRPr lang="en-AU" sz="3200" b="1" dirty="0" smtClean="0">
              <a:solidFill>
                <a:srgbClr val="7030A0"/>
              </a:solidFill>
            </a:endParaRPr>
          </a:p>
        </p:txBody>
      </p:sp>
      <p:pic>
        <p:nvPicPr>
          <p:cNvPr id="1026" name="Picture 2"/>
          <p:cNvPicPr>
            <a:picLocks noChangeAspect="1" noChangeArrowheads="1"/>
          </p:cNvPicPr>
          <p:nvPr/>
        </p:nvPicPr>
        <p:blipFill>
          <a:blip r:embed="rId4" cstate="print"/>
          <a:srcRect t="36293" r="59375"/>
          <a:stretch>
            <a:fillRect/>
          </a:stretch>
        </p:blipFill>
        <p:spPr bwMode="auto">
          <a:xfrm>
            <a:off x="467544" y="4293096"/>
            <a:ext cx="2808312" cy="2145159"/>
          </a:xfrm>
          <a:prstGeom prst="rect">
            <a:avLst/>
          </a:prstGeom>
          <a:noFill/>
          <a:ln w="9525">
            <a:noFill/>
            <a:miter lim="800000"/>
            <a:headEnd/>
            <a:tailEnd/>
          </a:ln>
        </p:spPr>
      </p:pic>
      <p:pic>
        <p:nvPicPr>
          <p:cNvPr id="1028" name="Picture 4" descr="http://imglogo.podbean.com/image-logo/275284/PodcastLogo3.jpg"/>
          <p:cNvPicPr>
            <a:picLocks noChangeAspect="1" noChangeArrowheads="1"/>
          </p:cNvPicPr>
          <p:nvPr/>
        </p:nvPicPr>
        <p:blipFill>
          <a:blip r:embed="rId5" cstate="print"/>
          <a:srcRect/>
          <a:stretch>
            <a:fillRect/>
          </a:stretch>
        </p:blipFill>
        <p:spPr bwMode="auto">
          <a:xfrm>
            <a:off x="6372200" y="1484784"/>
            <a:ext cx="2160240" cy="2054266"/>
          </a:xfrm>
          <a:prstGeom prst="rect">
            <a:avLst/>
          </a:prstGeom>
          <a:noFill/>
        </p:spPr>
      </p:pic>
      <p:pic>
        <p:nvPicPr>
          <p:cNvPr id="8" name="Picture 2" descr="D:\Desktop\DwD Logo.jpg"/>
          <p:cNvPicPr>
            <a:picLocks noChangeAspect="1" noChangeArrowheads="1"/>
          </p:cNvPicPr>
          <p:nvPr/>
        </p:nvPicPr>
        <p:blipFill>
          <a:blip r:embed="rId6" cstate="print"/>
          <a:srcRect/>
          <a:stretch>
            <a:fillRect/>
          </a:stretch>
        </p:blipFill>
        <p:spPr bwMode="auto">
          <a:xfrm>
            <a:off x="3635896" y="4293096"/>
            <a:ext cx="4824536" cy="202914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2027</TotalTime>
  <Words>454</Words>
  <Application>Microsoft Office PowerPoint</Application>
  <PresentationFormat>On-screen Show (4:3)</PresentationFormat>
  <Paragraphs>59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Fods12</cp:lastModifiedBy>
  <cp:revision>263</cp:revision>
  <dcterms:created xsi:type="dcterms:W3CDTF">2014-01-18T00:25:40Z</dcterms:created>
  <dcterms:modified xsi:type="dcterms:W3CDTF">2014-07-29T01:42:02Z</dcterms:modified>
</cp:coreProperties>
</file>