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Override PartName="/ppt/notesSlides/notesSlide27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notesSlides/notesSlide25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744" r:id="rId1"/>
  </p:sldMasterIdLst>
  <p:notesMasterIdLst>
    <p:notesMasterId r:id="rId29"/>
  </p:notesMasterIdLst>
  <p:sldIdLst>
    <p:sldId id="256" r:id="rId2"/>
    <p:sldId id="411" r:id="rId3"/>
    <p:sldId id="399" r:id="rId4"/>
    <p:sldId id="410" r:id="rId5"/>
    <p:sldId id="441" r:id="rId6"/>
    <p:sldId id="442" r:id="rId7"/>
    <p:sldId id="409" r:id="rId8"/>
    <p:sldId id="440" r:id="rId9"/>
    <p:sldId id="407" r:id="rId10"/>
    <p:sldId id="443" r:id="rId11"/>
    <p:sldId id="444" r:id="rId12"/>
    <p:sldId id="405" r:id="rId13"/>
    <p:sldId id="420" r:id="rId14"/>
    <p:sldId id="423" r:id="rId15"/>
    <p:sldId id="422" r:id="rId16"/>
    <p:sldId id="424" r:id="rId17"/>
    <p:sldId id="425" r:id="rId18"/>
    <p:sldId id="445" r:id="rId19"/>
    <p:sldId id="426" r:id="rId20"/>
    <p:sldId id="436" r:id="rId21"/>
    <p:sldId id="431" r:id="rId22"/>
    <p:sldId id="434" r:id="rId23"/>
    <p:sldId id="433" r:id="rId24"/>
    <p:sldId id="435" r:id="rId25"/>
    <p:sldId id="432" r:id="rId26"/>
    <p:sldId id="395" r:id="rId27"/>
    <p:sldId id="437" r:id="rId2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289" autoAdjust="0"/>
    <p:restoredTop sz="96778" autoAdjust="0"/>
  </p:normalViewPr>
  <p:slideViewPr>
    <p:cSldViewPr>
      <p:cViewPr>
        <p:scale>
          <a:sx n="90" d="100"/>
          <a:sy n="90" d="100"/>
        </p:scale>
        <p:origin x="-2244" y="-7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2276369-9B3B-44A6-ADEF-FE9FD5158550}" type="datetimeFigureOut">
              <a:rPr lang="en-AU" smtClean="0"/>
              <a:pPr/>
              <a:t>14/07/2018</a:t>
            </a:fld>
            <a:endParaRPr lang="en-A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AU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985A5CF-CD5B-48A1-BBB4-5E4D41ED2AF5}" type="slidenum">
              <a:rPr lang="en-AU" smtClean="0"/>
              <a:pPr/>
              <a:t>‹#›</a:t>
            </a:fld>
            <a:endParaRPr lang="en-A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85A5CF-CD5B-48A1-BBB4-5E4D41ED2AF5}" type="slidenum">
              <a:rPr lang="en-AU" smtClean="0"/>
              <a:pPr/>
              <a:t>1</a:t>
            </a:fld>
            <a:endParaRPr lang="en-A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85A5CF-CD5B-48A1-BBB4-5E4D41ED2AF5}" type="slidenum">
              <a:rPr lang="en-AU" smtClean="0"/>
              <a:pPr/>
              <a:t>2</a:t>
            </a:fld>
            <a:endParaRPr lang="en-A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85A5CF-CD5B-48A1-BBB4-5E4D41ED2AF5}" type="slidenum">
              <a:rPr lang="en-AU" smtClean="0"/>
              <a:pPr/>
              <a:t>3</a:t>
            </a:fld>
            <a:endParaRPr lang="en-A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85A5CF-CD5B-48A1-BBB4-5E4D41ED2AF5}" type="slidenum">
              <a:rPr lang="en-AU" smtClean="0"/>
              <a:pPr/>
              <a:t>4</a:t>
            </a:fld>
            <a:endParaRPr lang="en-A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85A5CF-CD5B-48A1-BBB4-5E4D41ED2AF5}" type="slidenum">
              <a:rPr lang="en-AU" smtClean="0"/>
              <a:pPr/>
              <a:t>5</a:t>
            </a:fld>
            <a:endParaRPr lang="en-AU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85A5CF-CD5B-48A1-BBB4-5E4D41ED2AF5}" type="slidenum">
              <a:rPr lang="en-AU" smtClean="0"/>
              <a:pPr/>
              <a:t>6</a:t>
            </a:fld>
            <a:endParaRPr lang="en-AU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85A5CF-CD5B-48A1-BBB4-5E4D41ED2AF5}" type="slidenum">
              <a:rPr lang="en-AU" smtClean="0"/>
              <a:pPr/>
              <a:t>7</a:t>
            </a:fld>
            <a:endParaRPr lang="en-AU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85A5CF-CD5B-48A1-BBB4-5E4D41ED2AF5}" type="slidenum">
              <a:rPr lang="en-AU" smtClean="0"/>
              <a:pPr/>
              <a:t>8</a:t>
            </a:fld>
            <a:endParaRPr lang="en-AU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85A5CF-CD5B-48A1-BBB4-5E4D41ED2AF5}" type="slidenum">
              <a:rPr lang="en-AU" smtClean="0"/>
              <a:pPr/>
              <a:t>9</a:t>
            </a:fld>
            <a:endParaRPr lang="en-AU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85A5CF-CD5B-48A1-BBB4-5E4D41ED2AF5}" type="slidenum">
              <a:rPr lang="en-AU" smtClean="0"/>
              <a:pPr/>
              <a:t>10</a:t>
            </a:fld>
            <a:endParaRPr lang="en-AU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85A5CF-CD5B-48A1-BBB4-5E4D41ED2AF5}" type="slidenum">
              <a:rPr lang="en-AU" smtClean="0"/>
              <a:pPr/>
              <a:t>11</a:t>
            </a:fld>
            <a:endParaRPr lang="en-AU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85A5CF-CD5B-48A1-BBB4-5E4D41ED2AF5}" type="slidenum">
              <a:rPr lang="en-AU" smtClean="0"/>
              <a:pPr/>
              <a:t>12</a:t>
            </a:fld>
            <a:endParaRPr lang="en-AU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85A5CF-CD5B-48A1-BBB4-5E4D41ED2AF5}" type="slidenum">
              <a:rPr lang="en-AU" smtClean="0"/>
              <a:pPr/>
              <a:t>13</a:t>
            </a:fld>
            <a:endParaRPr lang="en-AU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85A5CF-CD5B-48A1-BBB4-5E4D41ED2AF5}" type="slidenum">
              <a:rPr lang="en-AU" smtClean="0"/>
              <a:pPr/>
              <a:t>14</a:t>
            </a:fld>
            <a:endParaRPr lang="en-AU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85A5CF-CD5B-48A1-BBB4-5E4D41ED2AF5}" type="slidenum">
              <a:rPr lang="en-AU" smtClean="0"/>
              <a:pPr/>
              <a:t>15</a:t>
            </a:fld>
            <a:endParaRPr lang="en-AU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85A5CF-CD5B-48A1-BBB4-5E4D41ED2AF5}" type="slidenum">
              <a:rPr lang="en-AU" smtClean="0"/>
              <a:pPr/>
              <a:t>16</a:t>
            </a:fld>
            <a:endParaRPr lang="en-AU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85A5CF-CD5B-48A1-BBB4-5E4D41ED2AF5}" type="slidenum">
              <a:rPr lang="en-AU" smtClean="0"/>
              <a:pPr/>
              <a:t>17</a:t>
            </a:fld>
            <a:endParaRPr lang="en-AU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85A5CF-CD5B-48A1-BBB4-5E4D41ED2AF5}" type="slidenum">
              <a:rPr lang="en-AU" smtClean="0"/>
              <a:pPr/>
              <a:t>18</a:t>
            </a:fld>
            <a:endParaRPr lang="en-AU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85A5CF-CD5B-48A1-BBB4-5E4D41ED2AF5}" type="slidenum">
              <a:rPr lang="en-AU" smtClean="0"/>
              <a:pPr/>
              <a:t>19</a:t>
            </a:fld>
            <a:endParaRPr lang="en-AU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85A5CF-CD5B-48A1-BBB4-5E4D41ED2AF5}" type="slidenum">
              <a:rPr lang="en-AU" smtClean="0"/>
              <a:pPr/>
              <a:t>20</a:t>
            </a:fld>
            <a:endParaRPr lang="en-AU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85A5CF-CD5B-48A1-BBB4-5E4D41ED2AF5}" type="slidenum">
              <a:rPr lang="en-AU" smtClean="0"/>
              <a:pPr/>
              <a:t>21</a:t>
            </a:fld>
            <a:endParaRPr lang="en-AU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85A5CF-CD5B-48A1-BBB4-5E4D41ED2AF5}" type="slidenum">
              <a:rPr lang="en-AU" smtClean="0"/>
              <a:pPr/>
              <a:t>22</a:t>
            </a:fld>
            <a:endParaRPr lang="en-AU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85A5CF-CD5B-48A1-BBB4-5E4D41ED2AF5}" type="slidenum">
              <a:rPr lang="en-AU" smtClean="0"/>
              <a:pPr/>
              <a:t>23</a:t>
            </a:fld>
            <a:endParaRPr lang="en-AU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85A5CF-CD5B-48A1-BBB4-5E4D41ED2AF5}" type="slidenum">
              <a:rPr lang="en-AU" smtClean="0"/>
              <a:pPr/>
              <a:t>24</a:t>
            </a:fld>
            <a:endParaRPr lang="en-AU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85A5CF-CD5B-48A1-BBB4-5E4D41ED2AF5}" type="slidenum">
              <a:rPr lang="en-AU" smtClean="0"/>
              <a:pPr/>
              <a:t>25</a:t>
            </a:fld>
            <a:endParaRPr lang="en-AU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85A5CF-CD5B-48A1-BBB4-5E4D41ED2AF5}" type="slidenum">
              <a:rPr lang="en-AU" smtClean="0"/>
              <a:pPr/>
              <a:t>26</a:t>
            </a:fld>
            <a:endParaRPr lang="en-AU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85A5CF-CD5B-48A1-BBB4-5E4D41ED2AF5}" type="slidenum">
              <a:rPr lang="en-AU" smtClean="0"/>
              <a:pPr/>
              <a:t>27</a:t>
            </a:fld>
            <a:endParaRPr lang="en-A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5D32AD-F116-461C-A70E-C6F32922ABAF}" type="datetimeFigureOut">
              <a:rPr lang="en-AU" smtClean="0"/>
              <a:pPr/>
              <a:t>14/07/2018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CB222-AAB8-4746-85F0-ACCA5969EC3F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5D32AD-F116-461C-A70E-C6F32922ABAF}" type="datetimeFigureOut">
              <a:rPr lang="en-AU" smtClean="0"/>
              <a:pPr/>
              <a:t>14/07/2018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CB222-AAB8-4746-85F0-ACCA5969EC3F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5D32AD-F116-461C-A70E-C6F32922ABAF}" type="datetimeFigureOut">
              <a:rPr lang="en-AU" smtClean="0"/>
              <a:pPr/>
              <a:t>14/07/2018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CB222-AAB8-4746-85F0-ACCA5969EC3F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5D32AD-F116-461C-A70E-C6F32922ABAF}" type="datetimeFigureOut">
              <a:rPr lang="en-AU" smtClean="0"/>
              <a:pPr/>
              <a:t>14/07/2018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CB222-AAB8-4746-85F0-ACCA5969EC3F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5D32AD-F116-461C-A70E-C6F32922ABAF}" type="datetimeFigureOut">
              <a:rPr lang="en-AU" smtClean="0"/>
              <a:pPr/>
              <a:t>14/07/2018</a:t>
            </a:fld>
            <a:endParaRPr lang="en-A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CB222-AAB8-4746-85F0-ACCA5969EC3F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5D32AD-F116-461C-A70E-C6F32922ABAF}" type="datetimeFigureOut">
              <a:rPr lang="en-AU" smtClean="0"/>
              <a:pPr/>
              <a:t>14/07/2018</a:t>
            </a:fld>
            <a:endParaRPr lang="en-A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CB222-AAB8-4746-85F0-ACCA5969EC3F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5D32AD-F116-461C-A70E-C6F32922ABAF}" type="datetimeFigureOut">
              <a:rPr lang="en-AU" smtClean="0"/>
              <a:pPr/>
              <a:t>14/07/2018</a:t>
            </a:fld>
            <a:endParaRPr lang="en-A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CB222-AAB8-4746-85F0-ACCA5969EC3F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5D32AD-F116-461C-A70E-C6F32922ABAF}" type="datetimeFigureOut">
              <a:rPr lang="en-AU" smtClean="0"/>
              <a:pPr/>
              <a:t>14/07/2018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CB222-AAB8-4746-85F0-ACCA5969EC3F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5D32AD-F116-461C-A70E-C6F32922ABAF}" type="datetimeFigureOut">
              <a:rPr lang="en-AU" smtClean="0"/>
              <a:pPr/>
              <a:t>14/07/2018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CB222-AAB8-4746-85F0-ACCA5969EC3F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5D32AD-F116-461C-A70E-C6F32922ABAF}" type="datetimeFigureOut">
              <a:rPr lang="en-AU" smtClean="0"/>
              <a:pPr/>
              <a:t>14/07/2018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CB222-AAB8-4746-85F0-ACCA5969EC3F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5D32AD-F116-461C-A70E-C6F32922ABAF}" type="datetimeFigureOut">
              <a:rPr lang="en-AU" smtClean="0"/>
              <a:pPr/>
              <a:t>14/07/2018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CB222-AAB8-4746-85F0-ACCA5969EC3F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5D32AD-F116-461C-A70E-C6F32922ABAF}" type="datetimeFigureOut">
              <a:rPr lang="en-AU" smtClean="0"/>
              <a:pPr/>
              <a:t>14/07/2018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0CB222-AAB8-4746-85F0-ACCA5969EC3F}" type="slidenum">
              <a:rPr lang="en-AU" smtClean="0"/>
              <a:pPr/>
              <a:t>‹#›</a:t>
            </a:fld>
            <a:endParaRPr lang="en-A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6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0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Image result for econometric model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675155"/>
            <a:ext cx="9144000" cy="5490149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836712"/>
            <a:ext cx="9144000" cy="3744416"/>
          </a:xfrm>
        </p:spPr>
        <p:txBody>
          <a:bodyPr>
            <a:noAutofit/>
          </a:bodyPr>
          <a:lstStyle/>
          <a:p>
            <a:r>
              <a:rPr lang="en-AU" sz="8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sto MT" pitchFamily="18" charset="0"/>
              </a:rPr>
              <a:t>Advanced Tools and Techniques of Program Evaluation</a:t>
            </a:r>
            <a:endParaRPr lang="en-AU" sz="8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sto MT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03648" y="4653136"/>
            <a:ext cx="6400800" cy="1487016"/>
          </a:xfrm>
        </p:spPr>
        <p:txBody>
          <a:bodyPr>
            <a:normAutofit/>
          </a:bodyPr>
          <a:lstStyle/>
          <a:p>
            <a:r>
              <a:rPr lang="en-AU" sz="3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sto MT" pitchFamily="18" charset="0"/>
              </a:rPr>
              <a:t>James Fodor, July 2018</a:t>
            </a:r>
          </a:p>
          <a:p>
            <a:r>
              <a:rPr lang="en-AU" sz="3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sto MT" pitchFamily="18" charset="0"/>
              </a:rPr>
              <a:t>Effective Altruism Melbourne</a:t>
            </a:r>
            <a:endParaRPr lang="en-AU" sz="3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sto MT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9144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5400" dirty="0" smtClean="0">
                <a:latin typeface="Book Antiqua" pitchFamily="18" charset="0"/>
              </a:rPr>
              <a:t>Simple Linear Regression</a:t>
            </a:r>
            <a:endParaRPr lang="en-AU" sz="5400" dirty="0">
              <a:latin typeface="Book Antiqua" pitchFamily="18" charset="0"/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0" y="980728"/>
            <a:ext cx="9144000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265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99592" y="2299654"/>
            <a:ext cx="7191649" cy="29295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9144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5400" dirty="0" smtClean="0">
                <a:latin typeface="Book Antiqua" pitchFamily="18" charset="0"/>
              </a:rPr>
              <a:t>Simple Linear Regression</a:t>
            </a:r>
            <a:endParaRPr lang="en-AU" sz="5400" dirty="0">
              <a:latin typeface="Book Antiqua" pitchFamily="18" charset="0"/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0" y="980728"/>
            <a:ext cx="9144000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867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87624" y="2060848"/>
            <a:ext cx="6544689" cy="34759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9144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5400" dirty="0" smtClean="0">
                <a:latin typeface="Book Antiqua" pitchFamily="18" charset="0"/>
              </a:rPr>
              <a:t>Least Squares Method</a:t>
            </a:r>
            <a:endParaRPr lang="en-AU" sz="5400" dirty="0">
              <a:latin typeface="Book Antiqua" pitchFamily="18" charset="0"/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0" y="980728"/>
            <a:ext cx="9144000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8676" name="Picture 4" descr="Image result for minimise sum of squares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07704" y="2204864"/>
            <a:ext cx="4968552" cy="3656260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395536" y="1270501"/>
            <a:ext cx="806489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000" dirty="0" smtClean="0"/>
              <a:t>The “right” parameters are the ones which minimise the sum of squared residuals of the model. This is called Ordinary Least Squares (OLS).</a:t>
            </a:r>
            <a:endParaRPr lang="en-AU" sz="2000" dirty="0"/>
          </a:p>
        </p:txBody>
      </p:sp>
      <p:sp>
        <p:nvSpPr>
          <p:cNvPr id="8" name="TextBox 7"/>
          <p:cNvSpPr txBox="1"/>
          <p:nvPr/>
        </p:nvSpPr>
        <p:spPr>
          <a:xfrm>
            <a:off x="395536" y="5949280"/>
            <a:ext cx="806489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000" dirty="0" smtClean="0"/>
              <a:t>If our model is correctly specified and we have no </a:t>
            </a:r>
            <a:r>
              <a:rPr lang="en-AU" sz="2000" dirty="0" err="1" smtClean="0"/>
              <a:t>endogeneity</a:t>
            </a:r>
            <a:r>
              <a:rPr lang="en-AU" sz="2000" dirty="0" smtClean="0"/>
              <a:t>, OLS gives </a:t>
            </a:r>
            <a:r>
              <a:rPr lang="en-AU" sz="2000" b="1" dirty="0" smtClean="0"/>
              <a:t>unbiased estimates </a:t>
            </a:r>
            <a:r>
              <a:rPr lang="en-AU" sz="2000" dirty="0" smtClean="0"/>
              <a:t>for the population parameters.</a:t>
            </a:r>
            <a:endParaRPr lang="en-AU" sz="2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9144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5400" dirty="0" smtClean="0">
                <a:latin typeface="Book Antiqua" pitchFamily="18" charset="0"/>
              </a:rPr>
              <a:t>Assumptions of OLS</a:t>
            </a:r>
            <a:endParaRPr lang="en-AU" sz="5400" dirty="0">
              <a:latin typeface="Book Antiqua" pitchFamily="18" charset="0"/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0" y="980728"/>
            <a:ext cx="9144000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Picture 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77764" y="2060849"/>
            <a:ext cx="7754676" cy="36724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9144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5400" dirty="0" smtClean="0">
                <a:latin typeface="Book Antiqua" pitchFamily="18" charset="0"/>
              </a:rPr>
              <a:t>Assumptions of OLS</a:t>
            </a:r>
            <a:endParaRPr lang="en-AU" sz="5400" dirty="0">
              <a:latin typeface="Book Antiqua" pitchFamily="18" charset="0"/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0" y="980728"/>
            <a:ext cx="9144000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5576" y="2060848"/>
            <a:ext cx="7782921" cy="37444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9144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5400" dirty="0" smtClean="0">
                <a:latin typeface="Book Antiqua" pitchFamily="18" charset="0"/>
              </a:rPr>
              <a:t>1: Omitted Variables</a:t>
            </a:r>
            <a:endParaRPr lang="en-AU" sz="5400" dirty="0">
              <a:latin typeface="Book Antiqua" pitchFamily="18" charset="0"/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0" y="980728"/>
            <a:ext cx="9144000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6866" name="Picture 2" descr="Image result for omitted variable bias"/>
          <p:cNvPicPr>
            <a:picLocks noChangeAspect="1" noChangeArrowheads="1"/>
          </p:cNvPicPr>
          <p:nvPr/>
        </p:nvPicPr>
        <p:blipFill>
          <a:blip r:embed="rId3" cstate="print"/>
          <a:srcRect t="16725" r="22857"/>
          <a:stretch>
            <a:fillRect/>
          </a:stretch>
        </p:blipFill>
        <p:spPr bwMode="auto">
          <a:xfrm>
            <a:off x="2120682" y="2420888"/>
            <a:ext cx="4611558" cy="3024336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395536" y="1340768"/>
            <a:ext cx="806489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000" dirty="0" smtClean="0"/>
              <a:t>But our estimates will be </a:t>
            </a:r>
            <a:r>
              <a:rPr lang="en-AU" sz="2000" b="1" dirty="0" smtClean="0"/>
              <a:t>biased</a:t>
            </a:r>
            <a:r>
              <a:rPr lang="en-AU" sz="2000" dirty="0" smtClean="0"/>
              <a:t> if we have omitted variables.</a:t>
            </a:r>
            <a:endParaRPr lang="en-AU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9144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5400" dirty="0" smtClean="0">
                <a:latin typeface="Book Antiqua" pitchFamily="18" charset="0"/>
              </a:rPr>
              <a:t>2: Model </a:t>
            </a:r>
            <a:r>
              <a:rPr lang="en-AU" sz="5400" dirty="0" smtClean="0">
                <a:latin typeface="Book Antiqua" pitchFamily="18" charset="0"/>
              </a:rPr>
              <a:t>Misspecification</a:t>
            </a:r>
            <a:endParaRPr lang="en-AU" sz="5400" dirty="0">
              <a:latin typeface="Book Antiqua" pitchFamily="18" charset="0"/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0" y="980728"/>
            <a:ext cx="9144000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174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1057" y="2568227"/>
            <a:ext cx="7699375" cy="3021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TextBox 4"/>
          <p:cNvSpPr txBox="1"/>
          <p:nvPr/>
        </p:nvSpPr>
        <p:spPr>
          <a:xfrm>
            <a:off x="395536" y="1496978"/>
            <a:ext cx="806489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000" dirty="0" smtClean="0"/>
              <a:t>But our estimates will be </a:t>
            </a:r>
            <a:r>
              <a:rPr lang="en-AU" sz="2000" b="1" dirty="0" smtClean="0"/>
              <a:t>biased</a:t>
            </a:r>
            <a:r>
              <a:rPr lang="en-AU" sz="2000" dirty="0" smtClean="0"/>
              <a:t> if we have specified the wrong interactions and functional form.</a:t>
            </a:r>
            <a:endParaRPr lang="en-AU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9144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5400" dirty="0" smtClean="0">
                <a:latin typeface="Book Antiqua" pitchFamily="18" charset="0"/>
              </a:rPr>
              <a:t>So What is the Right Model?</a:t>
            </a:r>
            <a:endParaRPr lang="en-AU" sz="5400" dirty="0">
              <a:latin typeface="Book Antiqua" pitchFamily="18" charset="0"/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0" y="980728"/>
            <a:ext cx="9144000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3" cstate="print"/>
          <a:srcRect b="33017"/>
          <a:stretch>
            <a:fillRect/>
          </a:stretch>
        </p:blipFill>
        <p:spPr bwMode="auto">
          <a:xfrm>
            <a:off x="1435547" y="1124744"/>
            <a:ext cx="2992437" cy="56166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22" name="Picture 2"/>
          <p:cNvPicPr>
            <a:picLocks noChangeAspect="1" noChangeArrowheads="1"/>
          </p:cNvPicPr>
          <p:nvPr/>
        </p:nvPicPr>
        <p:blipFill>
          <a:blip r:embed="rId4" cstate="print"/>
          <a:srcRect t="32308"/>
          <a:stretch>
            <a:fillRect/>
          </a:stretch>
        </p:blipFill>
        <p:spPr bwMode="auto">
          <a:xfrm>
            <a:off x="4569991" y="1196752"/>
            <a:ext cx="2954337" cy="36827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9144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5400" dirty="0" smtClean="0">
                <a:latin typeface="Book Antiqua" pitchFamily="18" charset="0"/>
              </a:rPr>
              <a:t>3: Simultaneity</a:t>
            </a:r>
            <a:endParaRPr lang="en-AU" sz="5400" dirty="0">
              <a:latin typeface="Book Antiqua" pitchFamily="18" charset="0"/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0" y="980728"/>
            <a:ext cx="9144000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" name="Group 8"/>
          <p:cNvGrpSpPr/>
          <p:nvPr/>
        </p:nvGrpSpPr>
        <p:grpSpPr>
          <a:xfrm>
            <a:off x="755576" y="2708920"/>
            <a:ext cx="7560840" cy="3096344"/>
            <a:chOff x="755576" y="1628800"/>
            <a:chExt cx="7560840" cy="3096344"/>
          </a:xfrm>
        </p:grpSpPr>
        <p:pic>
          <p:nvPicPr>
            <p:cNvPr id="36866" name="Picture 2" descr="Image result for simultaneous equations regression bias"/>
            <p:cNvPicPr>
              <a:picLocks noChangeAspect="1" noChangeArrowheads="1"/>
            </p:cNvPicPr>
            <p:nvPr/>
          </p:nvPicPr>
          <p:blipFill>
            <a:blip r:embed="rId3" cstate="print"/>
            <a:srcRect l="5776" r="7582" b="52711"/>
            <a:stretch>
              <a:fillRect/>
            </a:stretch>
          </p:blipFill>
          <p:spPr bwMode="auto">
            <a:xfrm>
              <a:off x="755576" y="1628800"/>
              <a:ext cx="7560840" cy="3096344"/>
            </a:xfrm>
            <a:prstGeom prst="rect">
              <a:avLst/>
            </a:prstGeom>
            <a:noFill/>
          </p:spPr>
        </p:pic>
        <p:sp>
          <p:nvSpPr>
            <p:cNvPr id="6" name="Rounded Rectangle 5"/>
            <p:cNvSpPr/>
            <p:nvPr/>
          </p:nvSpPr>
          <p:spPr>
            <a:xfrm>
              <a:off x="3131840" y="3861048"/>
              <a:ext cx="360040" cy="576064"/>
            </a:xfrm>
            <a:prstGeom prst="roundRect">
              <a:avLst/>
            </a:prstGeom>
            <a:noFill/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8" name="Rounded Rectangle 7"/>
            <p:cNvSpPr/>
            <p:nvPr/>
          </p:nvSpPr>
          <p:spPr>
            <a:xfrm>
              <a:off x="6041636" y="3645024"/>
              <a:ext cx="360040" cy="576064"/>
            </a:xfrm>
            <a:prstGeom prst="roundRect">
              <a:avLst/>
            </a:prstGeom>
            <a:noFill/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</p:grpSp>
      <p:sp>
        <p:nvSpPr>
          <p:cNvPr id="10" name="TextBox 9"/>
          <p:cNvSpPr txBox="1"/>
          <p:nvPr/>
        </p:nvSpPr>
        <p:spPr>
          <a:xfrm>
            <a:off x="395536" y="1496978"/>
            <a:ext cx="806489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000" dirty="0" smtClean="0"/>
              <a:t>But our estimates will be </a:t>
            </a:r>
            <a:r>
              <a:rPr lang="en-AU" sz="2000" b="1" dirty="0" smtClean="0"/>
              <a:t>biased</a:t>
            </a:r>
            <a:r>
              <a:rPr lang="en-AU" sz="2000" dirty="0" smtClean="0"/>
              <a:t> if we have </a:t>
            </a:r>
            <a:r>
              <a:rPr lang="en-AU" sz="2000" dirty="0" smtClean="0"/>
              <a:t>not incorporated </a:t>
            </a:r>
            <a:r>
              <a:rPr lang="en-AU" sz="2000" dirty="0" smtClean="0"/>
              <a:t>bidirectional causation</a:t>
            </a:r>
            <a:r>
              <a:rPr lang="en-AU" sz="2000" dirty="0" smtClean="0"/>
              <a:t> </a:t>
            </a:r>
            <a:r>
              <a:rPr lang="en-AU" sz="2000" dirty="0" smtClean="0"/>
              <a:t>through simultaneous equations.</a:t>
            </a:r>
            <a:endParaRPr lang="en-AU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9144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5400" dirty="0" smtClean="0">
                <a:latin typeface="Book Antiqua" pitchFamily="18" charset="0"/>
              </a:rPr>
              <a:t>4: Measurement Error</a:t>
            </a:r>
            <a:endParaRPr lang="en-AU" sz="5400" dirty="0">
              <a:latin typeface="Book Antiqua" pitchFamily="18" charset="0"/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0" y="980728"/>
            <a:ext cx="9144000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4818" name="Picture 2" descr="Image result for regression attenuation bias"/>
          <p:cNvPicPr>
            <a:picLocks noChangeAspect="1" noChangeArrowheads="1"/>
          </p:cNvPicPr>
          <p:nvPr/>
        </p:nvPicPr>
        <p:blipFill>
          <a:blip r:embed="rId3" cstate="print"/>
          <a:srcRect l="5164" r="5209"/>
          <a:stretch>
            <a:fillRect/>
          </a:stretch>
        </p:blipFill>
        <p:spPr bwMode="auto">
          <a:xfrm>
            <a:off x="0" y="3133718"/>
            <a:ext cx="9144000" cy="1951466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395536" y="1705752"/>
            <a:ext cx="806489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000" dirty="0" smtClean="0"/>
              <a:t>But our estimates will be </a:t>
            </a:r>
            <a:r>
              <a:rPr lang="en-AU" sz="2000" b="1" dirty="0" smtClean="0"/>
              <a:t>biased</a:t>
            </a:r>
            <a:r>
              <a:rPr lang="en-AU" sz="2000" dirty="0" smtClean="0"/>
              <a:t> if we have </a:t>
            </a:r>
            <a:r>
              <a:rPr lang="en-AU" sz="2000" dirty="0" smtClean="0"/>
              <a:t>measurement error in our independent variable.</a:t>
            </a:r>
            <a:endParaRPr lang="en-AU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914400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5000" dirty="0" smtClean="0">
                <a:latin typeface="Book Antiqua" pitchFamily="18" charset="0"/>
              </a:rPr>
              <a:t>Program Evaluation Approach</a:t>
            </a:r>
            <a:endParaRPr lang="en-AU" sz="5000" dirty="0">
              <a:latin typeface="Book Antiqua" pitchFamily="18" charset="0"/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0" y="980728"/>
            <a:ext cx="9144000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395536" y="1196752"/>
            <a:ext cx="8064896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000" dirty="0" smtClean="0"/>
              <a:t>Instead of trying to control for all confounding variables explicitly, we can just let random variation do the job for us.</a:t>
            </a:r>
          </a:p>
          <a:p>
            <a:endParaRPr lang="en-AU" sz="2000" dirty="0" smtClean="0"/>
          </a:p>
          <a:p>
            <a:r>
              <a:rPr lang="en-AU" sz="2000" dirty="0" smtClean="0"/>
              <a:t>If something is decided by chance or by some exogenous factor, it should not be correlated with any unobserved variables!</a:t>
            </a:r>
            <a:endParaRPr lang="en-AU" sz="2000" dirty="0"/>
          </a:p>
        </p:txBody>
      </p:sp>
      <p:pic>
        <p:nvPicPr>
          <p:cNvPr id="32770" name="Picture 2" descr="Image result for rubin causal model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87624" y="2924944"/>
            <a:ext cx="6624736" cy="364686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9144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5400" dirty="0" smtClean="0">
                <a:latin typeface="Book Antiqua" pitchFamily="18" charset="0"/>
              </a:rPr>
              <a:t>Instrumental Variables</a:t>
            </a:r>
            <a:endParaRPr lang="en-AU" sz="5400" dirty="0">
              <a:latin typeface="Book Antiqua" pitchFamily="18" charset="0"/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0" y="980728"/>
            <a:ext cx="9144000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5538" name="Picture 2" descr="Image result for Instrumental Variable"/>
          <p:cNvPicPr>
            <a:picLocks noChangeAspect="1" noChangeArrowheads="1"/>
          </p:cNvPicPr>
          <p:nvPr/>
        </p:nvPicPr>
        <p:blipFill>
          <a:blip r:embed="rId3" cstate="print"/>
          <a:srcRect t="16708"/>
          <a:stretch>
            <a:fillRect/>
          </a:stretch>
        </p:blipFill>
        <p:spPr bwMode="auto">
          <a:xfrm>
            <a:off x="1043608" y="1340768"/>
            <a:ext cx="6912768" cy="4201837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323528" y="5661248"/>
            <a:ext cx="806489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AU" sz="2000" dirty="0" smtClean="0"/>
              <a:t> Instrument must be correlated with independent variable (can test)</a:t>
            </a:r>
          </a:p>
          <a:p>
            <a:pPr>
              <a:buFont typeface="Arial" pitchFamily="34" charset="0"/>
              <a:buChar char="•"/>
            </a:pPr>
            <a:r>
              <a:rPr lang="en-AU" sz="2000" dirty="0" smtClean="0"/>
              <a:t> Instrument must not be correlated with errors (can’t test)</a:t>
            </a:r>
          </a:p>
          <a:p>
            <a:pPr>
              <a:buFont typeface="Arial" pitchFamily="34" charset="0"/>
              <a:buChar char="•"/>
            </a:pPr>
            <a:r>
              <a:rPr lang="en-AU" sz="2000" dirty="0" smtClean="0"/>
              <a:t> What does the result actually mean? (Local Average Treatment Effect)</a:t>
            </a:r>
            <a:endParaRPr lang="en-AU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9144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5400" dirty="0" smtClean="0">
                <a:latin typeface="Book Antiqua" pitchFamily="18" charset="0"/>
              </a:rPr>
              <a:t>Randomised Controlled Trial</a:t>
            </a:r>
            <a:endParaRPr lang="en-AU" sz="5400" dirty="0">
              <a:latin typeface="Book Antiqua" pitchFamily="18" charset="0"/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0" y="980728"/>
            <a:ext cx="9144000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323528" y="5817458"/>
            <a:ext cx="806489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AU" sz="2000" dirty="0" smtClean="0"/>
              <a:t> Can be hard/expensive to conduct, but if done properly there </a:t>
            </a:r>
            <a:r>
              <a:rPr lang="en-AU" sz="2000" b="1" dirty="0" smtClean="0"/>
              <a:t>cannot be hidden confounds</a:t>
            </a:r>
            <a:r>
              <a:rPr lang="en-AU" sz="2000" dirty="0" smtClean="0"/>
              <a:t>!</a:t>
            </a:r>
            <a:endParaRPr lang="en-AU" sz="2000" dirty="0"/>
          </a:p>
        </p:txBody>
      </p:sp>
      <p:pic>
        <p:nvPicPr>
          <p:cNvPr id="9" name="Picture 2" descr="Image result for randomised controlled trial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43608" y="1412776"/>
            <a:ext cx="6912768" cy="421089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9144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5400" dirty="0" smtClean="0">
                <a:latin typeface="Book Antiqua" pitchFamily="18" charset="0"/>
              </a:rPr>
              <a:t>Randomised Controlled Trial</a:t>
            </a:r>
            <a:endParaRPr lang="en-AU" sz="5400" dirty="0">
              <a:latin typeface="Book Antiqua" pitchFamily="18" charset="0"/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0" y="980728"/>
            <a:ext cx="9144000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1446" name="Picture 6" descr="Image result for trouble in paradis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95736" y="1484784"/>
            <a:ext cx="3810000" cy="4686300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>
            <a:off x="6012160" y="2492896"/>
            <a:ext cx="1368152" cy="315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9900" dirty="0" smtClean="0"/>
              <a:t>?</a:t>
            </a:r>
            <a:endParaRPr lang="en-AU" sz="199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9144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5400" dirty="0" smtClean="0">
                <a:latin typeface="Book Antiqua" pitchFamily="18" charset="0"/>
              </a:rPr>
              <a:t>Clash of Econometricians</a:t>
            </a:r>
            <a:endParaRPr lang="en-AU" sz="5400" dirty="0">
              <a:latin typeface="Book Antiqua" pitchFamily="18" charset="0"/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0" y="980728"/>
            <a:ext cx="9144000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536" y="1268760"/>
            <a:ext cx="4320480" cy="2294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4754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2000" y="1448056"/>
            <a:ext cx="4392488" cy="22404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Picture 1"/>
          <p:cNvPicPr>
            <a:picLocks noChangeAspect="1" noChangeArrowheads="1"/>
          </p:cNvPicPr>
          <p:nvPr/>
        </p:nvPicPr>
        <p:blipFill>
          <a:blip r:embed="rId5" cstate="print"/>
          <a:srcRect l="26278" t="26900" r="27654" b="14301"/>
          <a:stretch>
            <a:fillRect/>
          </a:stretch>
        </p:blipFill>
        <p:spPr bwMode="auto">
          <a:xfrm>
            <a:off x="4572001" y="3715186"/>
            <a:ext cx="4104456" cy="29467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1" name="Picture 1"/>
          <p:cNvPicPr>
            <a:picLocks noChangeAspect="1" noChangeArrowheads="1"/>
          </p:cNvPicPr>
          <p:nvPr/>
        </p:nvPicPr>
        <p:blipFill>
          <a:blip r:embed="rId6" cstate="print"/>
          <a:srcRect l="16828" t="16400" r="39766" b="20665"/>
          <a:stretch>
            <a:fillRect/>
          </a:stretch>
        </p:blipFill>
        <p:spPr bwMode="auto">
          <a:xfrm>
            <a:off x="467544" y="3645024"/>
            <a:ext cx="3744416" cy="30538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9144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5400" dirty="0" smtClean="0">
                <a:latin typeface="Book Antiqua" pitchFamily="18" charset="0"/>
              </a:rPr>
              <a:t>Limitations of RCTs</a:t>
            </a:r>
            <a:endParaRPr lang="en-AU" sz="5400" dirty="0">
              <a:latin typeface="Book Antiqua" pitchFamily="18" charset="0"/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0" y="980728"/>
            <a:ext cx="9144000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395536" y="1270501"/>
            <a:ext cx="8064896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AU" sz="2000" dirty="0" smtClean="0"/>
              <a:t> Expensive and time consuming, can’t conduct everywhere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AU" sz="2000" dirty="0" smtClean="0"/>
              <a:t> Do not factor in general equilibrium effects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AU" sz="2000" dirty="0" smtClean="0"/>
              <a:t> Do not incorporate heterogeneity of parameters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AU" sz="2000" dirty="0" smtClean="0"/>
              <a:t> Trials differ from full-scale programs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AU" sz="2000" dirty="0" smtClean="0"/>
              <a:t> Do not tell us why anything works or doesn’t work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9144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5400" dirty="0" smtClean="0">
                <a:latin typeface="Book Antiqua" pitchFamily="18" charset="0"/>
              </a:rPr>
              <a:t>Hard to Implement</a:t>
            </a:r>
            <a:endParaRPr lang="en-AU" sz="5400" dirty="0">
              <a:latin typeface="Book Antiqua" pitchFamily="18" charset="0"/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0" y="980728"/>
            <a:ext cx="9144000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193" name="Picture 1"/>
          <p:cNvPicPr>
            <a:picLocks noChangeAspect="1" noChangeArrowheads="1"/>
          </p:cNvPicPr>
          <p:nvPr/>
        </p:nvPicPr>
        <p:blipFill>
          <a:blip r:embed="rId3" cstate="print"/>
          <a:srcRect l="4725" t="34650" r="52751" b="20201"/>
          <a:stretch>
            <a:fillRect/>
          </a:stretch>
        </p:blipFill>
        <p:spPr bwMode="auto">
          <a:xfrm>
            <a:off x="395536" y="1549791"/>
            <a:ext cx="7848872" cy="46875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9144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5400" dirty="0" smtClean="0">
                <a:latin typeface="Book Antiqua" pitchFamily="18" charset="0"/>
              </a:rPr>
              <a:t>General Equilibrium</a:t>
            </a:r>
            <a:endParaRPr lang="en-AU" sz="5400" dirty="0">
              <a:latin typeface="Book Antiqua" pitchFamily="18" charset="0"/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0" y="980728"/>
            <a:ext cx="9144000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8674" name="Picture 2" descr="Image result for general equilibrium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63688" y="2060848"/>
            <a:ext cx="5544616" cy="340927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9144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5400" dirty="0" smtClean="0">
                <a:latin typeface="Book Antiqua" pitchFamily="18" charset="0"/>
              </a:rPr>
              <a:t>Heterogeneity</a:t>
            </a:r>
            <a:endParaRPr lang="en-AU" sz="5400" dirty="0">
              <a:latin typeface="Book Antiqua" pitchFamily="18" charset="0"/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0" y="980728"/>
            <a:ext cx="9144000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323528" y="1208946"/>
            <a:ext cx="806489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000" dirty="0" smtClean="0"/>
              <a:t>Eva </a:t>
            </a:r>
            <a:r>
              <a:rPr lang="en-AU" sz="2000" dirty="0" err="1" smtClean="0"/>
              <a:t>Vivalt</a:t>
            </a:r>
            <a:r>
              <a:rPr lang="en-AU" sz="2000" dirty="0" smtClean="0"/>
              <a:t> meta-analysis of RCT results.</a:t>
            </a:r>
            <a:endParaRPr lang="en-AU" sz="2000" dirty="0"/>
          </a:p>
        </p:txBody>
      </p:sp>
      <p:pic>
        <p:nvPicPr>
          <p:cNvPr id="6145" name="Picture 1"/>
          <p:cNvPicPr>
            <a:picLocks noChangeAspect="1" noChangeArrowheads="1"/>
          </p:cNvPicPr>
          <p:nvPr/>
        </p:nvPicPr>
        <p:blipFill>
          <a:blip r:embed="rId3" cstate="print"/>
          <a:srcRect l="9150" t="23750" r="48916" b="23750"/>
          <a:stretch>
            <a:fillRect/>
          </a:stretch>
        </p:blipFill>
        <p:spPr bwMode="auto">
          <a:xfrm>
            <a:off x="1187624" y="1766731"/>
            <a:ext cx="6552728" cy="46145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9144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5400" dirty="0" smtClean="0">
                <a:latin typeface="Book Antiqua" pitchFamily="18" charset="0"/>
              </a:rPr>
              <a:t>What Do RCTs Tell Us?</a:t>
            </a:r>
            <a:endParaRPr lang="en-AU" sz="5400" dirty="0">
              <a:latin typeface="Book Antiqua" pitchFamily="18" charset="0"/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0" y="980728"/>
            <a:ext cx="9144000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0900" name="Picture 4"/>
          <p:cNvPicPr>
            <a:picLocks noChangeAspect="1" noChangeArrowheads="1"/>
          </p:cNvPicPr>
          <p:nvPr/>
        </p:nvPicPr>
        <p:blipFill>
          <a:blip r:embed="rId3" cstate="print"/>
          <a:srcRect l="22443" t="29897" r="46149" b="40597"/>
          <a:stretch>
            <a:fillRect/>
          </a:stretch>
        </p:blipFill>
        <p:spPr bwMode="auto">
          <a:xfrm>
            <a:off x="827584" y="1916832"/>
            <a:ext cx="7364814" cy="38918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9144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5400" dirty="0" smtClean="0">
                <a:latin typeface="Book Antiqua" pitchFamily="18" charset="0"/>
              </a:rPr>
              <a:t>Structural Models</a:t>
            </a:r>
            <a:endParaRPr lang="en-AU" sz="5400" dirty="0">
              <a:latin typeface="Book Antiqua" pitchFamily="18" charset="0"/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0" y="980728"/>
            <a:ext cx="9144000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395536" y="1270501"/>
            <a:ext cx="8280920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AU" sz="2000" dirty="0" smtClean="0"/>
              <a:t> These make assumptions about the causal processes that generate results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AU" sz="2000" dirty="0" smtClean="0"/>
              <a:t> Typical approach:</a:t>
            </a:r>
          </a:p>
          <a:p>
            <a:pPr lvl="1">
              <a:lnSpc>
                <a:spcPct val="150000"/>
              </a:lnSpc>
              <a:buFont typeface="Arial" pitchFamily="34" charset="0"/>
              <a:buChar char="•"/>
            </a:pPr>
            <a:r>
              <a:rPr lang="en-AU" sz="2000" dirty="0" smtClean="0"/>
              <a:t> Define utility function</a:t>
            </a:r>
          </a:p>
          <a:p>
            <a:pPr lvl="1">
              <a:lnSpc>
                <a:spcPct val="150000"/>
              </a:lnSpc>
              <a:buFont typeface="Arial" pitchFamily="34" charset="0"/>
              <a:buChar char="•"/>
            </a:pPr>
            <a:r>
              <a:rPr lang="en-AU" sz="2000" dirty="0" smtClean="0"/>
              <a:t> Define production function or resource </a:t>
            </a:r>
            <a:r>
              <a:rPr lang="en-AU" sz="2000" dirty="0" err="1" smtClean="0"/>
              <a:t>constaints</a:t>
            </a:r>
            <a:endParaRPr lang="en-AU" sz="2000" dirty="0" smtClean="0"/>
          </a:p>
          <a:p>
            <a:pPr lvl="1">
              <a:lnSpc>
                <a:spcPct val="150000"/>
              </a:lnSpc>
              <a:buFont typeface="Arial" pitchFamily="34" charset="0"/>
              <a:buChar char="•"/>
            </a:pPr>
            <a:r>
              <a:rPr lang="en-AU" sz="2000" dirty="0" smtClean="0"/>
              <a:t> Define </a:t>
            </a:r>
            <a:r>
              <a:rPr lang="en-AU" sz="2000" dirty="0" err="1" smtClean="0"/>
              <a:t>timespan</a:t>
            </a:r>
            <a:r>
              <a:rPr lang="en-AU" sz="2000" dirty="0" smtClean="0"/>
              <a:t> and information available</a:t>
            </a:r>
          </a:p>
          <a:p>
            <a:pPr lvl="1">
              <a:lnSpc>
                <a:spcPct val="150000"/>
              </a:lnSpc>
              <a:buFont typeface="Arial" pitchFamily="34" charset="0"/>
              <a:buChar char="•"/>
            </a:pPr>
            <a:r>
              <a:rPr lang="en-AU" sz="2000" dirty="0" smtClean="0"/>
              <a:t> Define institutional setup</a:t>
            </a:r>
          </a:p>
          <a:p>
            <a:pPr lvl="1">
              <a:lnSpc>
                <a:spcPct val="150000"/>
              </a:lnSpc>
              <a:buFont typeface="Arial" pitchFamily="34" charset="0"/>
              <a:buChar char="•"/>
            </a:pPr>
            <a:r>
              <a:rPr lang="en-AU" sz="2000" dirty="0" smtClean="0"/>
              <a:t> Maximise utility subject to constraints over </a:t>
            </a:r>
            <a:r>
              <a:rPr lang="en-AU" sz="2000" dirty="0" err="1" smtClean="0"/>
              <a:t>timespan</a:t>
            </a:r>
            <a:r>
              <a:rPr lang="en-AU" sz="2000" dirty="0" smtClean="0"/>
              <a:t> given information</a:t>
            </a:r>
          </a:p>
          <a:p>
            <a:pPr lvl="1">
              <a:lnSpc>
                <a:spcPct val="150000"/>
              </a:lnSpc>
              <a:buFont typeface="Arial" pitchFamily="34" charset="0"/>
              <a:buChar char="•"/>
            </a:pPr>
            <a:r>
              <a:rPr lang="en-AU" sz="2000" dirty="0" smtClean="0"/>
              <a:t> Derive equation to estimate</a:t>
            </a:r>
          </a:p>
          <a:p>
            <a:pPr lvl="1">
              <a:lnSpc>
                <a:spcPct val="150000"/>
              </a:lnSpc>
              <a:buFont typeface="Arial" pitchFamily="34" charset="0"/>
              <a:buChar char="•"/>
            </a:pPr>
            <a:r>
              <a:rPr lang="en-AU" sz="2000" dirty="0" smtClean="0"/>
              <a:t> Use data to determine structural parameters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9144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5400" dirty="0" smtClean="0">
                <a:latin typeface="Book Antiqua" pitchFamily="18" charset="0"/>
              </a:rPr>
              <a:t>Structural Models</a:t>
            </a:r>
            <a:endParaRPr lang="en-AU" sz="5400" dirty="0">
              <a:latin typeface="Book Antiqua" pitchFamily="18" charset="0"/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0" y="980728"/>
            <a:ext cx="9144000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467544" y="4589329"/>
            <a:ext cx="828092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AU" sz="2000" dirty="0" smtClean="0"/>
              <a:t> Actually tells you about how the system works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AU" sz="2000" dirty="0" smtClean="0"/>
              <a:t> But requires lots of assumptions about functional forms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AU" sz="2000" dirty="0" smtClean="0"/>
              <a:t> Also often hard to identify all parameters (not enough data)</a:t>
            </a:r>
          </a:p>
        </p:txBody>
      </p:sp>
      <p:pic>
        <p:nvPicPr>
          <p:cNvPr id="84994" name="Picture 2" descr="Image result for structural econometric model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24128" y="2060848"/>
            <a:ext cx="2971800" cy="2133601"/>
          </a:xfrm>
          <a:prstGeom prst="rect">
            <a:avLst/>
          </a:prstGeom>
          <a:noFill/>
        </p:spPr>
      </p:pic>
      <p:pic>
        <p:nvPicPr>
          <p:cNvPr id="84995" name="Picture 3"/>
          <p:cNvPicPr>
            <a:picLocks noChangeAspect="1" noChangeArrowheads="1"/>
          </p:cNvPicPr>
          <p:nvPr/>
        </p:nvPicPr>
        <p:blipFill>
          <a:blip r:embed="rId4" cstate="print"/>
          <a:srcRect l="38091" t="53150" r="27653" b="35300"/>
          <a:stretch>
            <a:fillRect/>
          </a:stretch>
        </p:blipFill>
        <p:spPr bwMode="auto">
          <a:xfrm>
            <a:off x="395536" y="2708920"/>
            <a:ext cx="4176464" cy="792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Right Arrow 7"/>
          <p:cNvSpPr/>
          <p:nvPr/>
        </p:nvSpPr>
        <p:spPr>
          <a:xfrm>
            <a:off x="4716016" y="2852936"/>
            <a:ext cx="792088" cy="648072"/>
          </a:xfrm>
          <a:prstGeom prst="rightArrow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9144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5400" dirty="0" smtClean="0">
                <a:latin typeface="Book Antiqua" pitchFamily="18" charset="0"/>
              </a:rPr>
              <a:t>Structural Models</a:t>
            </a:r>
            <a:endParaRPr lang="en-AU" sz="5400" dirty="0">
              <a:latin typeface="Book Antiqua" pitchFamily="18" charset="0"/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0" y="980728"/>
            <a:ext cx="9144000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ight Arrow 7"/>
          <p:cNvSpPr/>
          <p:nvPr/>
        </p:nvSpPr>
        <p:spPr>
          <a:xfrm>
            <a:off x="4716016" y="2735559"/>
            <a:ext cx="792088" cy="648072"/>
          </a:xfrm>
          <a:prstGeom prst="rightArrow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pic>
        <p:nvPicPr>
          <p:cNvPr id="84996" name="Picture 4"/>
          <p:cNvPicPr>
            <a:picLocks noChangeAspect="1" noChangeArrowheads="1"/>
          </p:cNvPicPr>
          <p:nvPr/>
        </p:nvPicPr>
        <p:blipFill>
          <a:blip r:embed="rId3" cstate="print"/>
          <a:srcRect l="26084" t="13650" r="28438" b="5501"/>
          <a:stretch>
            <a:fillRect/>
          </a:stretch>
        </p:blipFill>
        <p:spPr bwMode="auto">
          <a:xfrm>
            <a:off x="1763688" y="1124744"/>
            <a:ext cx="5544616" cy="55446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9144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5400" dirty="0" smtClean="0">
                <a:latin typeface="Book Antiqua" pitchFamily="18" charset="0"/>
              </a:rPr>
              <a:t>Summary</a:t>
            </a:r>
            <a:endParaRPr lang="en-AU" sz="5400" dirty="0">
              <a:latin typeface="Book Antiqua" pitchFamily="18" charset="0"/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0" y="980728"/>
            <a:ext cx="9144000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2946" name="Picture 2" descr="https://larspsyll.files.wordpress.com/2017/06/noahtantalus.jpg?w=76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1412776"/>
            <a:ext cx="8289136" cy="482453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9144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5400" dirty="0" smtClean="0">
                <a:latin typeface="Book Antiqua" pitchFamily="18" charset="0"/>
              </a:rPr>
              <a:t>Book Recommendations</a:t>
            </a:r>
            <a:endParaRPr lang="en-AU" sz="5400" dirty="0">
              <a:latin typeface="Book Antiqua" pitchFamily="18" charset="0"/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0" y="980728"/>
            <a:ext cx="9144000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49" name="Picture 1"/>
          <p:cNvPicPr>
            <a:picLocks noChangeAspect="1" noChangeArrowheads="1"/>
          </p:cNvPicPr>
          <p:nvPr/>
        </p:nvPicPr>
        <p:blipFill>
          <a:blip r:embed="rId3" cstate="print"/>
          <a:srcRect l="34330" t="18900" r="32079" b="6551"/>
          <a:stretch>
            <a:fillRect/>
          </a:stretch>
        </p:blipFill>
        <p:spPr bwMode="auto">
          <a:xfrm>
            <a:off x="179512" y="1340768"/>
            <a:ext cx="4032448" cy="5033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 cstate="print"/>
          <a:srcRect l="31303" t="18900" r="32670" b="7601"/>
          <a:stretch>
            <a:fillRect/>
          </a:stretch>
        </p:blipFill>
        <p:spPr bwMode="auto">
          <a:xfrm>
            <a:off x="4427984" y="1340768"/>
            <a:ext cx="4392488" cy="50405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9144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5400" dirty="0" smtClean="0">
                <a:latin typeface="Book Antiqua" pitchFamily="18" charset="0"/>
              </a:rPr>
              <a:t>My Blog</a:t>
            </a:r>
            <a:endParaRPr lang="en-AU" sz="5400" dirty="0">
              <a:latin typeface="Book Antiqua" pitchFamily="18" charset="0"/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0" y="980728"/>
            <a:ext cx="9144000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9330" name="Picture 2"/>
          <p:cNvPicPr>
            <a:picLocks noChangeAspect="1" noChangeArrowheads="1"/>
          </p:cNvPicPr>
          <p:nvPr/>
        </p:nvPicPr>
        <p:blipFill>
          <a:blip r:embed="rId3" cstate="print"/>
          <a:srcRect l="17719" t="17850" r="18495" b="29651"/>
          <a:stretch>
            <a:fillRect/>
          </a:stretch>
        </p:blipFill>
        <p:spPr bwMode="auto">
          <a:xfrm>
            <a:off x="323528" y="1916832"/>
            <a:ext cx="8554550" cy="39604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9122</TotalTime>
  <Words>468</Words>
  <Application>Microsoft Office PowerPoint</Application>
  <PresentationFormat>On-screen Show (4:3)</PresentationFormat>
  <Paragraphs>88</Paragraphs>
  <Slides>27</Slides>
  <Notes>27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28" baseType="lpstr">
      <vt:lpstr>Office Theme</vt:lpstr>
      <vt:lpstr>Advanced Tools and Techniques of Program Evaluation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Fods12</dc:creator>
  <cp:lastModifiedBy>fods12@gmail.com</cp:lastModifiedBy>
  <cp:revision>632</cp:revision>
  <dcterms:created xsi:type="dcterms:W3CDTF">2014-03-21T04:49:25Z</dcterms:created>
  <dcterms:modified xsi:type="dcterms:W3CDTF">2018-07-14T14:07:05Z</dcterms:modified>
</cp:coreProperties>
</file>