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Default Extension="gif" ContentType="image/gif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35"/>
  </p:notesMasterIdLst>
  <p:sldIdLst>
    <p:sldId id="256" r:id="rId2"/>
    <p:sldId id="314" r:id="rId3"/>
    <p:sldId id="319" r:id="rId4"/>
    <p:sldId id="320" r:id="rId5"/>
    <p:sldId id="327" r:id="rId6"/>
    <p:sldId id="299" r:id="rId7"/>
    <p:sldId id="321" r:id="rId8"/>
    <p:sldId id="308" r:id="rId9"/>
    <p:sldId id="309" r:id="rId10"/>
    <p:sldId id="329" r:id="rId11"/>
    <p:sldId id="312" r:id="rId12"/>
    <p:sldId id="330" r:id="rId13"/>
    <p:sldId id="300" r:id="rId14"/>
    <p:sldId id="341" r:id="rId15"/>
    <p:sldId id="342" r:id="rId16"/>
    <p:sldId id="325" r:id="rId17"/>
    <p:sldId id="322" r:id="rId18"/>
    <p:sldId id="343" r:id="rId19"/>
    <p:sldId id="332" r:id="rId20"/>
    <p:sldId id="305" r:id="rId21"/>
    <p:sldId id="324" r:id="rId22"/>
    <p:sldId id="335" r:id="rId23"/>
    <p:sldId id="334" r:id="rId24"/>
    <p:sldId id="313" r:id="rId25"/>
    <p:sldId id="326" r:id="rId26"/>
    <p:sldId id="336" r:id="rId27"/>
    <p:sldId id="337" r:id="rId28"/>
    <p:sldId id="338" r:id="rId29"/>
    <p:sldId id="315" r:id="rId30"/>
    <p:sldId id="317" r:id="rId31"/>
    <p:sldId id="346" r:id="rId32"/>
    <p:sldId id="339" r:id="rId33"/>
    <p:sldId id="340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289" autoAdjust="0"/>
    <p:restoredTop sz="94660" autoAdjust="0"/>
  </p:normalViewPr>
  <p:slideViewPr>
    <p:cSldViewPr>
      <p:cViewPr varScale="1">
        <p:scale>
          <a:sx n="118" d="100"/>
          <a:sy n="118" d="100"/>
        </p:scale>
        <p:origin x="-1398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276369-9B3B-44A6-ADEF-FE9FD5158550}" type="datetimeFigureOut">
              <a:rPr lang="en-AU" smtClean="0"/>
              <a:pPr/>
              <a:t>8/04/2017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85A5CF-CD5B-48A1-BBB4-5E4D41ED2AF5}" type="slidenum">
              <a:rPr lang="en-AU" smtClean="0"/>
              <a:pPr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1</a:t>
            </a:fld>
            <a:endParaRPr lang="en-A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2</a:t>
            </a:fld>
            <a:endParaRPr lang="en-A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3</a:t>
            </a:fld>
            <a:endParaRPr lang="en-A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4</a:t>
            </a:fld>
            <a:endParaRPr lang="en-A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5</a:t>
            </a:fld>
            <a:endParaRPr lang="en-A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6</a:t>
            </a:fld>
            <a:endParaRPr lang="en-A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7</a:t>
            </a:fld>
            <a:endParaRPr lang="en-A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8</a:t>
            </a:fld>
            <a:endParaRPr lang="en-A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9</a:t>
            </a:fld>
            <a:endParaRPr lang="en-A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10</a:t>
            </a:fld>
            <a:endParaRPr lang="en-A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11</a:t>
            </a:fld>
            <a:endParaRPr lang="en-A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12</a:t>
            </a:fld>
            <a:endParaRPr lang="en-A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13</a:t>
            </a:fld>
            <a:endParaRPr lang="en-A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14</a:t>
            </a:fld>
            <a:endParaRPr lang="en-A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15</a:t>
            </a:fld>
            <a:endParaRPr lang="en-A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16</a:t>
            </a:fld>
            <a:endParaRPr lang="en-A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17</a:t>
            </a:fld>
            <a:endParaRPr lang="en-A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18</a:t>
            </a:fld>
            <a:endParaRPr lang="en-A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19</a:t>
            </a:fld>
            <a:endParaRPr lang="en-A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20</a:t>
            </a:fld>
            <a:endParaRPr lang="en-AU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21</a:t>
            </a:fld>
            <a:endParaRPr lang="en-AU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22</a:t>
            </a:fld>
            <a:endParaRPr lang="en-AU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23</a:t>
            </a:fld>
            <a:endParaRPr lang="en-AU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24</a:t>
            </a:fld>
            <a:endParaRPr lang="en-AU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25</a:t>
            </a:fld>
            <a:endParaRPr lang="en-AU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26</a:t>
            </a:fld>
            <a:endParaRPr lang="en-AU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27</a:t>
            </a:fld>
            <a:endParaRPr lang="en-AU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28</a:t>
            </a:fld>
            <a:endParaRPr lang="en-AU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29</a:t>
            </a:fld>
            <a:endParaRPr lang="en-AU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30</a:t>
            </a:fld>
            <a:endParaRPr lang="en-AU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31</a:t>
            </a:fld>
            <a:endParaRPr lang="en-AU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32</a:t>
            </a:fld>
            <a:endParaRPr lang="en-AU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33</a:t>
            </a:fld>
            <a:endParaRPr lang="en-A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8/04/2017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8/04/2017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8/04/2017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8/04/2017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8/04/2017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8/04/2017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8/04/2017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8/04/2017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8/04/2017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8/04/2017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8/04/2017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5D32AD-F116-461C-A70E-C6F32922ABAF}" type="datetimeFigureOut">
              <a:rPr lang="en-AU" smtClean="0"/>
              <a:pPr/>
              <a:t>8/04/2017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pn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13" Type="http://schemas.openxmlformats.org/officeDocument/2006/relationships/image" Target="../media/image29.jpeg"/><Relationship Id="rId3" Type="http://schemas.openxmlformats.org/officeDocument/2006/relationships/image" Target="../media/image21.png"/><Relationship Id="rId7" Type="http://schemas.openxmlformats.org/officeDocument/2006/relationships/image" Target="../media/image24.jpeg"/><Relationship Id="rId12" Type="http://schemas.openxmlformats.org/officeDocument/2006/relationships/image" Target="../media/image1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11" Type="http://schemas.openxmlformats.org/officeDocument/2006/relationships/image" Target="../media/image28.gif"/><Relationship Id="rId5" Type="http://schemas.openxmlformats.org/officeDocument/2006/relationships/image" Target="../media/image23.jpeg"/><Relationship Id="rId10" Type="http://schemas.openxmlformats.org/officeDocument/2006/relationships/image" Target="../media/image27.jpeg"/><Relationship Id="rId4" Type="http://schemas.openxmlformats.org/officeDocument/2006/relationships/image" Target="../media/image22.jpeg"/><Relationship Id="rId9" Type="http://schemas.openxmlformats.org/officeDocument/2006/relationships/image" Target="../media/image26.jpeg"/><Relationship Id="rId14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41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3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3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eg"/><Relationship Id="rId3" Type="http://schemas.openxmlformats.org/officeDocument/2006/relationships/image" Target="../media/image46.jpeg"/><Relationship Id="rId7" Type="http://schemas.openxmlformats.org/officeDocument/2006/relationships/image" Target="../media/image50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1" descr="D:\Pictures\Religion and Philosophy\Domenico-Fetti_Archimedes_1620.jpg"/>
          <p:cNvPicPr>
            <a:picLocks noChangeAspect="1" noChangeArrowheads="1"/>
          </p:cNvPicPr>
          <p:nvPr/>
        </p:nvPicPr>
        <p:blipFill>
          <a:blip r:embed="rId3" cstate="print"/>
          <a:srcRect t="11203" b="9293"/>
          <a:stretch>
            <a:fillRect/>
          </a:stretch>
        </p:blipFill>
        <p:spPr bwMode="auto">
          <a:xfrm>
            <a:off x="1331640" y="0"/>
            <a:ext cx="6437348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958975"/>
            <a:ext cx="9144000" cy="2622153"/>
          </a:xfrm>
        </p:spPr>
        <p:txBody>
          <a:bodyPr>
            <a:noAutofit/>
          </a:bodyPr>
          <a:lstStyle/>
          <a:p>
            <a:r>
              <a:rPr lang="en-AU" sz="9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sto MT" pitchFamily="18" charset="0"/>
              </a:rPr>
              <a:t>A Naturalistic Worldview</a:t>
            </a:r>
            <a:endParaRPr lang="en-AU" sz="9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sto MT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11560" y="5182344"/>
            <a:ext cx="6400800" cy="1487016"/>
          </a:xfrm>
        </p:spPr>
        <p:txBody>
          <a:bodyPr>
            <a:normAutofit/>
          </a:bodyPr>
          <a:lstStyle/>
          <a:p>
            <a:r>
              <a:rPr lang="en-AU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sto MT" pitchFamily="18" charset="0"/>
              </a:rPr>
              <a:t>James Fodor, April 2017</a:t>
            </a:r>
          </a:p>
          <a:p>
            <a:r>
              <a:rPr lang="en-AU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sto MT" pitchFamily="18" charset="0"/>
              </a:rPr>
              <a:t>Humanist Convention</a:t>
            </a:r>
            <a:endParaRPr lang="en-AU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sto MT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Worldviews Matter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539552" y="1268760"/>
            <a:ext cx="784887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800" dirty="0" smtClean="0"/>
              <a:t> Shape beliefs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800" dirty="0" smtClean="0"/>
              <a:t> Shape actions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800" dirty="0" smtClean="0"/>
              <a:t> </a:t>
            </a:r>
            <a:r>
              <a:rPr lang="en-AU" sz="2800" dirty="0" smtClean="0"/>
              <a:t>Change </a:t>
            </a:r>
            <a:r>
              <a:rPr lang="en-AU" sz="2800" dirty="0" smtClean="0"/>
              <a:t>the world</a:t>
            </a:r>
            <a:endParaRPr lang="en-AU" sz="2800" dirty="0"/>
          </a:p>
        </p:txBody>
      </p:sp>
      <p:pic>
        <p:nvPicPr>
          <p:cNvPr id="71682" name="Picture 2" descr="https://s-media-cache-ak0.pinimg.com/736x/36/4d/73/364d73a2474a7def15afe2cb34b90a3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76747" y="3861048"/>
            <a:ext cx="2143125" cy="2143125"/>
          </a:xfrm>
          <a:prstGeom prst="rect">
            <a:avLst/>
          </a:prstGeom>
          <a:noFill/>
        </p:spPr>
      </p:pic>
      <p:pic>
        <p:nvPicPr>
          <p:cNvPr id="71684" name="Picture 4" descr="Image result for trump presiden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98792" y="3861048"/>
            <a:ext cx="3269552" cy="21602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Desiderata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539552" y="1340768"/>
            <a:ext cx="784887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AU" sz="2800" dirty="0" smtClean="0"/>
              <a:t>We want a theory that: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800" dirty="0" smtClean="0"/>
              <a:t> Is </a:t>
            </a:r>
            <a:r>
              <a:rPr lang="en-AU" sz="2800" dirty="0" err="1" smtClean="0"/>
              <a:t>parasimonious</a:t>
            </a:r>
            <a:endParaRPr lang="en-AU" sz="2800" dirty="0" smtClean="0"/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800" dirty="0" smtClean="0"/>
              <a:t> Has high explanatory power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800" dirty="0" smtClean="0"/>
              <a:t> Is intellectually and emotionally attractive</a:t>
            </a:r>
            <a:endParaRPr lang="en-AU" sz="2800" dirty="0"/>
          </a:p>
        </p:txBody>
      </p:sp>
      <p:pic>
        <p:nvPicPr>
          <p:cNvPr id="5" name="Picture 2" descr="https://myweb.rollins.edu/jsiry/worldview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1760" y="4221088"/>
            <a:ext cx="4143375" cy="20478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Key Ideas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539552" y="1340768"/>
            <a:ext cx="784887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AU" sz="2800" dirty="0" smtClean="0"/>
              <a:t>Today we will consider the following components: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800" dirty="0" smtClean="0"/>
              <a:t> Principle 1: Naturalism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800" dirty="0" smtClean="0"/>
              <a:t> Principle 2: Nominalism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800" dirty="0" smtClean="0"/>
              <a:t> Principle 3: Reductionism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800" dirty="0" smtClean="0"/>
              <a:t> Application 1: The mind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800" dirty="0" smtClean="0"/>
              <a:t> Application 2: Morality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1. Naturalism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Non-natural entities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578" name="Picture 2" descr="http://media.istockphoto.com/vectors/black-background-and-a-white-spooky-ghost-vector-id155355447?k=6&amp;m=155355447&amp;s=170667a&amp;w=0&amp;h=u6PcD3zEna_3jgdvMUai8eYJjQlQ3FcwAJsTH_7A0OU=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080" y="3789040"/>
            <a:ext cx="2746598" cy="2746598"/>
          </a:xfrm>
          <a:prstGeom prst="rect">
            <a:avLst/>
          </a:prstGeom>
          <a:noFill/>
        </p:spPr>
      </p:pic>
      <p:pic>
        <p:nvPicPr>
          <p:cNvPr id="24580" name="Picture 4" descr="Image result for go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568" y="3573016"/>
            <a:ext cx="3836544" cy="2981543"/>
          </a:xfrm>
          <a:prstGeom prst="rect">
            <a:avLst/>
          </a:prstGeom>
          <a:noFill/>
        </p:spPr>
      </p:pic>
      <p:pic>
        <p:nvPicPr>
          <p:cNvPr id="24582" name="Picture 6" descr="Image result for ying-ya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95700" y="1412776"/>
            <a:ext cx="1756420" cy="1756421"/>
          </a:xfrm>
          <a:prstGeom prst="rect">
            <a:avLst/>
          </a:prstGeom>
          <a:noFill/>
        </p:spPr>
      </p:pic>
      <p:pic>
        <p:nvPicPr>
          <p:cNvPr id="24584" name="Picture 8" descr="https://assets.audiomack.com/freshshotmediateam/7e540581135fb11bf49681164fbc7927.jpe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5536" y="1340768"/>
            <a:ext cx="3240360" cy="1821423"/>
          </a:xfrm>
          <a:prstGeom prst="rect">
            <a:avLst/>
          </a:prstGeom>
          <a:noFill/>
        </p:spPr>
      </p:pic>
      <p:pic>
        <p:nvPicPr>
          <p:cNvPr id="24586" name="Picture 10" descr="Image result for human soul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868144" y="1196752"/>
            <a:ext cx="2880320" cy="248894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Natural entities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 descr="https://cirrusaircraft.com/wp-content/uploads/2014/11/Web-SR22T-2017-v2-750x398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052736"/>
            <a:ext cx="4176464" cy="2216310"/>
          </a:xfrm>
          <a:prstGeom prst="rect">
            <a:avLst/>
          </a:prstGeom>
          <a:noFill/>
        </p:spPr>
      </p:pic>
      <p:pic>
        <p:nvPicPr>
          <p:cNvPr id="2052" name="Picture 4" descr="http://tranquilmonkey.com/wp-content/uploads/2016/05/human-documentary.png"/>
          <p:cNvPicPr>
            <a:picLocks noChangeAspect="1" noChangeArrowheads="1"/>
          </p:cNvPicPr>
          <p:nvPr/>
        </p:nvPicPr>
        <p:blipFill>
          <a:blip r:embed="rId4" cstate="print"/>
          <a:srcRect l="3925" r="11695"/>
          <a:stretch>
            <a:fillRect/>
          </a:stretch>
        </p:blipFill>
        <p:spPr bwMode="auto">
          <a:xfrm>
            <a:off x="899592" y="1124744"/>
            <a:ext cx="3317511" cy="2160240"/>
          </a:xfrm>
          <a:prstGeom prst="rect">
            <a:avLst/>
          </a:prstGeom>
          <a:noFill/>
        </p:spPr>
      </p:pic>
      <p:sp>
        <p:nvSpPr>
          <p:cNvPr id="2054" name="AutoShape 6" descr="Tree 9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/>
          </a:p>
        </p:txBody>
      </p:sp>
      <p:pic>
        <p:nvPicPr>
          <p:cNvPr id="2060" name="Picture 12" descr="Earth, Blue Planet, Globe, Planet, Space, Universe, All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36096" y="3284984"/>
            <a:ext cx="3312368" cy="3312368"/>
          </a:xfrm>
          <a:prstGeom prst="rect">
            <a:avLst/>
          </a:prstGeom>
          <a:noFill/>
        </p:spPr>
      </p:pic>
      <p:pic>
        <p:nvPicPr>
          <p:cNvPr id="2062" name="Picture 14" descr="Image result for plant"/>
          <p:cNvPicPr>
            <a:picLocks noChangeAspect="1" noChangeArrowheads="1"/>
          </p:cNvPicPr>
          <p:nvPr/>
        </p:nvPicPr>
        <p:blipFill>
          <a:blip r:embed="rId6" cstate="print"/>
          <a:srcRect l="12012" r="12483"/>
          <a:stretch>
            <a:fillRect/>
          </a:stretch>
        </p:blipFill>
        <p:spPr bwMode="auto">
          <a:xfrm>
            <a:off x="539552" y="3429000"/>
            <a:ext cx="2592288" cy="1932750"/>
          </a:xfrm>
          <a:prstGeom prst="rect">
            <a:avLst/>
          </a:prstGeom>
          <a:noFill/>
        </p:spPr>
      </p:pic>
      <p:pic>
        <p:nvPicPr>
          <p:cNvPr id="2064" name="Picture 16" descr="Image result for particle"/>
          <p:cNvPicPr>
            <a:picLocks noChangeAspect="1" noChangeArrowheads="1"/>
          </p:cNvPicPr>
          <p:nvPr/>
        </p:nvPicPr>
        <p:blipFill>
          <a:blip r:embed="rId7" cstate="print"/>
          <a:srcRect l="12960" t="7560" r="15761" b="6257"/>
          <a:stretch>
            <a:fillRect/>
          </a:stretch>
        </p:blipFill>
        <p:spPr bwMode="auto">
          <a:xfrm>
            <a:off x="3563888" y="3645024"/>
            <a:ext cx="1584176" cy="1368152"/>
          </a:xfrm>
          <a:prstGeom prst="rect">
            <a:avLst/>
          </a:prstGeom>
          <a:noFill/>
        </p:spPr>
      </p:pic>
      <p:pic>
        <p:nvPicPr>
          <p:cNvPr id="2066" name="Picture 18" descr="https://www.nyfa.edu/student-resources/wp-content/uploads/2014/10/Pixar_Wallpaper.jpg"/>
          <p:cNvPicPr>
            <a:picLocks noChangeAspect="1" noChangeArrowheads="1"/>
          </p:cNvPicPr>
          <p:nvPr/>
        </p:nvPicPr>
        <p:blipFill>
          <a:blip r:embed="rId8" cstate="print"/>
          <a:srcRect l="4378" t="34611" r="3688" b="19429"/>
          <a:stretch>
            <a:fillRect/>
          </a:stretch>
        </p:blipFill>
        <p:spPr bwMode="auto">
          <a:xfrm>
            <a:off x="611560" y="5373216"/>
            <a:ext cx="4536504" cy="12241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Naturalism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1547664" y="1484784"/>
            <a:ext cx="6120680" cy="446449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 dirty="0">
              <a:solidFill>
                <a:schemeClr val="tx1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3923928" y="1916832"/>
            <a:ext cx="3744416" cy="3528392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 dirty="0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572000" y="3212976"/>
            <a:ext cx="26642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2800" dirty="0" smtClean="0"/>
              <a:t>Things that are part of nature</a:t>
            </a:r>
            <a:endParaRPr lang="en-AU" sz="2800" dirty="0"/>
          </a:p>
        </p:txBody>
      </p:sp>
      <p:sp>
        <p:nvSpPr>
          <p:cNvPr id="13" name="Rectangle 12"/>
          <p:cNvSpPr/>
          <p:nvPr/>
        </p:nvSpPr>
        <p:spPr>
          <a:xfrm>
            <a:off x="3275856" y="6021288"/>
            <a:ext cx="25571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AU" sz="2800" dirty="0" smtClean="0"/>
              <a:t>Things that exist</a:t>
            </a:r>
            <a:endParaRPr lang="en-AU" sz="2800" dirty="0"/>
          </a:p>
        </p:txBody>
      </p:sp>
      <p:sp>
        <p:nvSpPr>
          <p:cNvPr id="15" name="Rectangle 14"/>
          <p:cNvSpPr/>
          <p:nvPr/>
        </p:nvSpPr>
        <p:spPr>
          <a:xfrm>
            <a:off x="1547664" y="3212976"/>
            <a:ext cx="236573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2800" dirty="0" smtClean="0"/>
              <a:t>Non-natural entities</a:t>
            </a:r>
            <a:endParaRPr lang="en-A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Naturalism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827584" y="1268760"/>
            <a:ext cx="772025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AU" sz="2800" dirty="0" smtClean="0"/>
              <a:t>{Things that exist} = {Things that are part of nature}</a:t>
            </a:r>
            <a:endParaRPr lang="en-AU" sz="2800" dirty="0"/>
          </a:p>
        </p:txBody>
      </p:sp>
      <p:sp>
        <p:nvSpPr>
          <p:cNvPr id="14" name="Rectangle 13"/>
          <p:cNvSpPr/>
          <p:nvPr/>
        </p:nvSpPr>
        <p:spPr>
          <a:xfrm>
            <a:off x="1979712" y="6021288"/>
            <a:ext cx="501233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AU" sz="2800" dirty="0" smtClean="0"/>
              <a:t>“Reality is exhausted by nature”</a:t>
            </a:r>
            <a:endParaRPr lang="en-AU" sz="2800" dirty="0"/>
          </a:p>
        </p:txBody>
      </p:sp>
      <p:sp>
        <p:nvSpPr>
          <p:cNvPr id="10" name="Oval 9"/>
          <p:cNvSpPr/>
          <p:nvPr/>
        </p:nvSpPr>
        <p:spPr>
          <a:xfrm>
            <a:off x="3923928" y="1916832"/>
            <a:ext cx="3744416" cy="3528392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 dirty="0">
              <a:solidFill>
                <a:schemeClr val="tx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572000" y="3212976"/>
            <a:ext cx="26642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2800" dirty="0" smtClean="0"/>
              <a:t>Things that are part of nature</a:t>
            </a:r>
            <a:endParaRPr lang="en-A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2. </a:t>
            </a:r>
            <a:r>
              <a:rPr lang="en-AU" sz="5400" dirty="0" err="1" smtClean="0">
                <a:latin typeface="Book Antiqua" pitchFamily="18" charset="0"/>
              </a:rPr>
              <a:t>Nominalism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Nominalism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539552" y="1340768"/>
            <a:ext cx="784887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AU" sz="2800" dirty="0" smtClean="0"/>
              <a:t>No universals: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800" dirty="0" smtClean="0"/>
              <a:t> No property of ‘</a:t>
            </a:r>
            <a:r>
              <a:rPr lang="en-AU" sz="2800" dirty="0" err="1" smtClean="0"/>
              <a:t>chairness</a:t>
            </a:r>
            <a:r>
              <a:rPr lang="en-AU" sz="2800" dirty="0" smtClean="0"/>
              <a:t>’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800" dirty="0" smtClean="0"/>
              <a:t> No abstract type of ‘</a:t>
            </a:r>
            <a:r>
              <a:rPr lang="en-AU" sz="2800" dirty="0" err="1" smtClean="0"/>
              <a:t>mammalness</a:t>
            </a:r>
            <a:r>
              <a:rPr lang="en-AU" sz="2800" dirty="0" smtClean="0"/>
              <a:t>’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800" dirty="0" smtClean="0"/>
              <a:t> No unembodied relation of ‘fatherhood’</a:t>
            </a:r>
            <a:endParaRPr lang="en-AU" sz="2800" dirty="0"/>
          </a:p>
        </p:txBody>
      </p:sp>
      <p:pic>
        <p:nvPicPr>
          <p:cNvPr id="45058" name="Picture 2" descr="https://adamtozeusthroughgodsandmen.files.wordpress.com/2012/08/platonic_physical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04248" y="1484784"/>
            <a:ext cx="1800200" cy="3468539"/>
          </a:xfrm>
          <a:prstGeom prst="rect">
            <a:avLst/>
          </a:prstGeom>
          <a:noFill/>
        </p:spPr>
      </p:pic>
      <p:pic>
        <p:nvPicPr>
          <p:cNvPr id="45060" name="Picture 4" descr="https://midnightmediamusings.files.wordpress.com/2014/07/plato-cat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91680" y="4437112"/>
            <a:ext cx="3816424" cy="175555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3. Reductionism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Reductionism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539552" y="1340768"/>
            <a:ext cx="784887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AU" sz="2800" dirty="0" smtClean="0"/>
              <a:t>Everything that exists is either: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800" dirty="0" smtClean="0"/>
              <a:t> A fundamental particle/field/etc, or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800" dirty="0" smtClean="0"/>
              <a:t> Exists in virtue of certain specified arrangements and interactions of particles/fields/etc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800" dirty="0" smtClean="0"/>
              <a:t> Strong reductionism needs naturalism and </a:t>
            </a:r>
            <a:r>
              <a:rPr lang="en-AU" sz="2800" dirty="0" err="1" smtClean="0"/>
              <a:t>nominalism</a:t>
            </a:r>
            <a:r>
              <a:rPr lang="en-AU" sz="2800" dirty="0" smtClean="0"/>
              <a:t> in order to be plausible</a:t>
            </a:r>
            <a:endParaRPr lang="en-A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Is Reductionism Plausible?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539552" y="1196752"/>
            <a:ext cx="7848872" cy="6718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AU" sz="2800" dirty="0" smtClean="0"/>
              <a:t>“Bob loves his wife”</a:t>
            </a:r>
            <a:endParaRPr lang="en-AU" sz="2800" dirty="0"/>
          </a:p>
        </p:txBody>
      </p:sp>
      <p:pic>
        <p:nvPicPr>
          <p:cNvPr id="5" name="Picture 2" descr="https://static.turbosquid.com/Preview/2014/05/26__08_06_48/Face(Main).jpgc56d3950-5fad-4465-947d-329604d5294fLarge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2060848"/>
            <a:ext cx="1368152" cy="1368152"/>
          </a:xfrm>
          <a:prstGeom prst="rect">
            <a:avLst/>
          </a:prstGeom>
          <a:noFill/>
        </p:spPr>
      </p:pic>
      <p:sp>
        <p:nvSpPr>
          <p:cNvPr id="6" name="Right Arrow 5"/>
          <p:cNvSpPr/>
          <p:nvPr/>
        </p:nvSpPr>
        <p:spPr>
          <a:xfrm rot="5400000">
            <a:off x="4283968" y="3717032"/>
            <a:ext cx="576064" cy="720080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9" name="Picture 16" descr="https://suchideas.com/articles/physics/quantum/feynman-diagrams-virtual-particles/_static/moller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35896" y="4578711"/>
            <a:ext cx="1872208" cy="1658601"/>
          </a:xfrm>
          <a:prstGeom prst="rect">
            <a:avLst/>
          </a:prstGeom>
          <a:noFill/>
        </p:spPr>
      </p:pic>
      <p:pic>
        <p:nvPicPr>
          <p:cNvPr id="45058" name="Picture 2" descr="https://img1.cgtrader.com/items/154274/4ad08f343d/grid/male-head-3d-model-max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39219" y="2060848"/>
            <a:ext cx="1704789" cy="133709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Is Reductionism Plausible?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539552" y="1340768"/>
            <a:ext cx="784887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800" dirty="0" smtClean="0"/>
              <a:t> Not a semantic claim about mental content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800" dirty="0" smtClean="0"/>
              <a:t> Not an epistemological claim about knowledge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800" dirty="0" smtClean="0"/>
              <a:t> An ontological claim about basis of existence</a:t>
            </a:r>
            <a:endParaRPr lang="en-A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Reductionism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8374" name="Picture 6" descr="http://www.ivoronline.com/Science/Genetics/Tutorials/Coding_files/image01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7064" y="1196752"/>
            <a:ext cx="1997022" cy="1834000"/>
          </a:xfrm>
          <a:prstGeom prst="rect">
            <a:avLst/>
          </a:prstGeom>
          <a:noFill/>
        </p:spPr>
      </p:pic>
      <p:pic>
        <p:nvPicPr>
          <p:cNvPr id="58378" name="Picture 10" descr="Image result for protein structur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72118" y="1124744"/>
            <a:ext cx="1944216" cy="1944216"/>
          </a:xfrm>
          <a:prstGeom prst="rect">
            <a:avLst/>
          </a:prstGeom>
          <a:noFill/>
        </p:spPr>
      </p:pic>
      <p:pic>
        <p:nvPicPr>
          <p:cNvPr id="58380" name="Picture 12" descr="Image result for atomic orbitals 3d"/>
          <p:cNvPicPr>
            <a:picLocks noChangeAspect="1" noChangeArrowheads="1"/>
          </p:cNvPicPr>
          <p:nvPr/>
        </p:nvPicPr>
        <p:blipFill>
          <a:blip r:embed="rId5" cstate="print"/>
          <a:srcRect l="18181" t="12121" r="50000" b="54545"/>
          <a:stretch>
            <a:fillRect/>
          </a:stretch>
        </p:blipFill>
        <p:spPr bwMode="auto">
          <a:xfrm>
            <a:off x="2607622" y="1196752"/>
            <a:ext cx="1649638" cy="1728192"/>
          </a:xfrm>
          <a:prstGeom prst="rect">
            <a:avLst/>
          </a:prstGeom>
          <a:noFill/>
        </p:spPr>
      </p:pic>
      <p:pic>
        <p:nvPicPr>
          <p:cNvPr id="58384" name="Picture 16" descr="https://suchideas.com/articles/physics/quantum/feynman-diagrams-virtual-particles/_static/moller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31358" y="1196752"/>
            <a:ext cx="1872208" cy="1658601"/>
          </a:xfrm>
          <a:prstGeom prst="rect">
            <a:avLst/>
          </a:prstGeom>
          <a:noFill/>
        </p:spPr>
      </p:pic>
      <p:pic>
        <p:nvPicPr>
          <p:cNvPr id="58386" name="Picture 18" descr="https://thumbs.dreamstime.com/z/d-render-neuron-realistic-40285154.jpg"/>
          <p:cNvPicPr>
            <a:picLocks noChangeAspect="1" noChangeArrowheads="1"/>
          </p:cNvPicPr>
          <p:nvPr/>
        </p:nvPicPr>
        <p:blipFill>
          <a:blip r:embed="rId7" cstate="print"/>
          <a:srcRect l="19428" t="3160" r="21445" b="10735"/>
          <a:stretch>
            <a:fillRect/>
          </a:stretch>
        </p:blipFill>
        <p:spPr bwMode="auto">
          <a:xfrm>
            <a:off x="5415934" y="3356992"/>
            <a:ext cx="1296144" cy="2018281"/>
          </a:xfrm>
          <a:prstGeom prst="rect">
            <a:avLst/>
          </a:prstGeom>
          <a:noFill/>
        </p:spPr>
      </p:pic>
      <p:pic>
        <p:nvPicPr>
          <p:cNvPr id="58388" name="Picture 20" descr="Image result for visual system diagram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21283" y="5301208"/>
            <a:ext cx="2214331" cy="1368152"/>
          </a:xfrm>
          <a:prstGeom prst="rect">
            <a:avLst/>
          </a:prstGeom>
          <a:noFill/>
        </p:spPr>
      </p:pic>
      <p:pic>
        <p:nvPicPr>
          <p:cNvPr id="58392" name="Picture 24" descr="http://www.mpibpc.mpg.de/9547480/vesicle600.jpg"/>
          <p:cNvPicPr>
            <a:picLocks noChangeAspect="1" noChangeArrowheads="1"/>
          </p:cNvPicPr>
          <p:nvPr/>
        </p:nvPicPr>
        <p:blipFill>
          <a:blip r:embed="rId9" cstate="print"/>
          <a:srcRect t="11700" b="7800"/>
          <a:stretch>
            <a:fillRect/>
          </a:stretch>
        </p:blipFill>
        <p:spPr bwMode="auto">
          <a:xfrm>
            <a:off x="7216134" y="3670947"/>
            <a:ext cx="1728192" cy="1486245"/>
          </a:xfrm>
          <a:prstGeom prst="rect">
            <a:avLst/>
          </a:prstGeom>
          <a:noFill/>
        </p:spPr>
      </p:pic>
      <p:pic>
        <p:nvPicPr>
          <p:cNvPr id="58394" name="Picture 26" descr="http://homepages.herts.ac.uk/~comqvs/images/neuroConstruct_Large.jpg"/>
          <p:cNvPicPr>
            <a:picLocks noChangeAspect="1" noChangeArrowheads="1"/>
          </p:cNvPicPr>
          <p:nvPr/>
        </p:nvPicPr>
        <p:blipFill>
          <a:blip r:embed="rId10" cstate="print"/>
          <a:srcRect l="12798" t="6048" r="35037" b="9281"/>
          <a:stretch>
            <a:fillRect/>
          </a:stretch>
        </p:blipFill>
        <p:spPr bwMode="auto">
          <a:xfrm>
            <a:off x="3111678" y="3645024"/>
            <a:ext cx="1948452" cy="1440160"/>
          </a:xfrm>
          <a:prstGeom prst="rect">
            <a:avLst/>
          </a:prstGeom>
          <a:noFill/>
        </p:spPr>
      </p:pic>
      <p:pic>
        <p:nvPicPr>
          <p:cNvPr id="58396" name="Picture 28" descr="http://www.frontiersin.org/files/Articles/879/fnins-03-035/image_n/fnins-03-035-g003.gif"/>
          <p:cNvPicPr>
            <a:picLocks noChangeAspect="1" noChangeArrowheads="1"/>
          </p:cNvPicPr>
          <p:nvPr/>
        </p:nvPicPr>
        <p:blipFill>
          <a:blip r:embed="rId11" cstate="print"/>
          <a:srcRect l="4092" t="41019"/>
          <a:stretch>
            <a:fillRect/>
          </a:stretch>
        </p:blipFill>
        <p:spPr bwMode="auto">
          <a:xfrm>
            <a:off x="251520" y="3356992"/>
            <a:ext cx="2160240" cy="1656184"/>
          </a:xfrm>
          <a:prstGeom prst="rect">
            <a:avLst/>
          </a:prstGeom>
          <a:noFill/>
        </p:spPr>
      </p:pic>
      <p:sp>
        <p:nvSpPr>
          <p:cNvPr id="13" name="Right Arrow 12"/>
          <p:cNvSpPr/>
          <p:nvPr/>
        </p:nvSpPr>
        <p:spPr>
          <a:xfrm>
            <a:off x="2031558" y="1700808"/>
            <a:ext cx="576064" cy="720080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4" name="Right Arrow 13"/>
          <p:cNvSpPr/>
          <p:nvPr/>
        </p:nvSpPr>
        <p:spPr>
          <a:xfrm>
            <a:off x="4263806" y="1700808"/>
            <a:ext cx="576064" cy="720080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5" name="Right Arrow 14"/>
          <p:cNvSpPr/>
          <p:nvPr/>
        </p:nvSpPr>
        <p:spPr>
          <a:xfrm>
            <a:off x="6712078" y="1700808"/>
            <a:ext cx="576064" cy="720080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6" name="Right Arrow 15"/>
          <p:cNvSpPr/>
          <p:nvPr/>
        </p:nvSpPr>
        <p:spPr>
          <a:xfrm rot="5400000">
            <a:off x="7792198" y="2924944"/>
            <a:ext cx="576064" cy="720080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7" name="Right Arrow 16"/>
          <p:cNvSpPr/>
          <p:nvPr/>
        </p:nvSpPr>
        <p:spPr>
          <a:xfrm rot="10800000">
            <a:off x="6496054" y="3933055"/>
            <a:ext cx="576064" cy="720080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8" name="Right Arrow 17"/>
          <p:cNvSpPr/>
          <p:nvPr/>
        </p:nvSpPr>
        <p:spPr>
          <a:xfrm rot="10800000">
            <a:off x="5127903" y="3933055"/>
            <a:ext cx="576064" cy="720080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9" name="Right Arrow 18"/>
          <p:cNvSpPr/>
          <p:nvPr/>
        </p:nvSpPr>
        <p:spPr>
          <a:xfrm rot="10800000">
            <a:off x="2339753" y="3933056"/>
            <a:ext cx="576064" cy="720080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0" name="Right Arrow 19"/>
          <p:cNvSpPr/>
          <p:nvPr/>
        </p:nvSpPr>
        <p:spPr>
          <a:xfrm rot="5400000">
            <a:off x="395536" y="4725144"/>
            <a:ext cx="576064" cy="720080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1" name="Right Arrow 20"/>
          <p:cNvSpPr/>
          <p:nvPr/>
        </p:nvSpPr>
        <p:spPr>
          <a:xfrm>
            <a:off x="2546251" y="5661248"/>
            <a:ext cx="576064" cy="720080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2" name="Right Arrow 21"/>
          <p:cNvSpPr/>
          <p:nvPr/>
        </p:nvSpPr>
        <p:spPr>
          <a:xfrm>
            <a:off x="4551838" y="5661248"/>
            <a:ext cx="576064" cy="720080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ight Arrow 22"/>
          <p:cNvSpPr/>
          <p:nvPr/>
        </p:nvSpPr>
        <p:spPr>
          <a:xfrm>
            <a:off x="6928102" y="5661248"/>
            <a:ext cx="576064" cy="720080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43010" name="Picture 2" descr="https://static.turbosquid.com/Preview/2014/05/26__08_06_48/Face(Main).jpgc56d3950-5fad-4465-947d-329604d5294fLarger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130728" y="5301208"/>
            <a:ext cx="1368152" cy="1368152"/>
          </a:xfrm>
          <a:prstGeom prst="rect">
            <a:avLst/>
          </a:prstGeom>
          <a:noFill/>
        </p:spPr>
      </p:pic>
      <p:pic>
        <p:nvPicPr>
          <p:cNvPr id="43012" name="Picture 4" descr="https://image.freepik.com/free-vector/social-network-connections_1010-422.jpg"/>
          <p:cNvPicPr>
            <a:picLocks noChangeAspect="1" noChangeArrowheads="1"/>
          </p:cNvPicPr>
          <p:nvPr/>
        </p:nvPicPr>
        <p:blipFill>
          <a:blip r:embed="rId13" cstate="print"/>
          <a:srcRect l="6038" t="9661" r="5803" b="23918"/>
          <a:stretch>
            <a:fillRect/>
          </a:stretch>
        </p:blipFill>
        <p:spPr bwMode="auto">
          <a:xfrm>
            <a:off x="5199910" y="5373216"/>
            <a:ext cx="1624761" cy="1224135"/>
          </a:xfrm>
          <a:prstGeom prst="rect">
            <a:avLst/>
          </a:prstGeom>
          <a:noFill/>
        </p:spPr>
      </p:pic>
      <p:pic>
        <p:nvPicPr>
          <p:cNvPr id="43014" name="Picture 6" descr="http://www.pngall.com/wp-content/uploads/2016/06/Earth-PNG-Pic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603558" y="5256584"/>
            <a:ext cx="1412776" cy="14127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Macro and Microstates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2226" name="Picture 2" descr="https://i.stack.imgur.com/VGIeR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9672" y="4077072"/>
            <a:ext cx="5715000" cy="2409826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539552" y="1268760"/>
            <a:ext cx="784887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AU" sz="2800" dirty="0" smtClean="0"/>
              <a:t>Microstate: a single possible configuration of all fundamental particles in a system</a:t>
            </a:r>
          </a:p>
          <a:p>
            <a:pPr>
              <a:lnSpc>
                <a:spcPct val="150000"/>
              </a:lnSpc>
            </a:pPr>
            <a:r>
              <a:rPr lang="en-AU" sz="2800" dirty="0" err="1" smtClean="0"/>
              <a:t>Macrostate</a:t>
            </a:r>
            <a:r>
              <a:rPr lang="en-AU" sz="2800" dirty="0" smtClean="0"/>
              <a:t>: a set of microstates that share some property or behaviour of interest </a:t>
            </a:r>
            <a:endParaRPr lang="en-A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Philosophical Method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539552" y="1196752"/>
            <a:ext cx="784887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lnSpc>
                <a:spcPct val="150000"/>
              </a:lnSpc>
              <a:buAutoNum type="arabicPeriod"/>
            </a:pPr>
            <a:r>
              <a:rPr lang="en-AU" sz="2800" dirty="0" smtClean="0"/>
              <a:t>Use conceptual analysis to determine what </a:t>
            </a:r>
            <a:r>
              <a:rPr lang="en-AU" sz="2800" dirty="0" err="1" smtClean="0"/>
              <a:t>macrostates</a:t>
            </a:r>
            <a:r>
              <a:rPr lang="en-AU" sz="2800" dirty="0" smtClean="0"/>
              <a:t> our concepts refer to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en-AU" sz="2800" dirty="0" smtClean="0"/>
              <a:t>Use empirical analysis to identify which (if any) microstates instantiate those </a:t>
            </a:r>
            <a:r>
              <a:rPr lang="en-AU" sz="2800" dirty="0" err="1" smtClean="0"/>
              <a:t>macrostates</a:t>
            </a:r>
            <a:endParaRPr lang="en-AU" sz="2800" dirty="0" smtClean="0"/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en-AU" sz="2800" dirty="0" smtClean="0"/>
              <a:t>Iterate between the two until reaching reflective equilibrium</a:t>
            </a:r>
            <a:endParaRPr lang="en-A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Application 1: The Mind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The Mind in Nature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539552" y="1196752"/>
            <a:ext cx="8064896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800" dirty="0" smtClean="0"/>
              <a:t> Mental states are complex sets of physical states (materialist functionalism)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800" dirty="0" smtClean="0"/>
              <a:t> Mental </a:t>
            </a:r>
            <a:r>
              <a:rPr lang="en-AU" sz="2800" dirty="0" err="1" smtClean="0"/>
              <a:t>macrostates</a:t>
            </a:r>
            <a:r>
              <a:rPr lang="en-AU" sz="2800" dirty="0" smtClean="0"/>
              <a:t>: states of deciding, perceiving, remembering, etc – abstract states of complex system</a:t>
            </a:r>
          </a:p>
          <a:p>
            <a:pPr>
              <a:lnSpc>
                <a:spcPct val="150000"/>
              </a:lnSpc>
            </a:pPr>
            <a:endParaRPr lang="en-AU" sz="2800" dirty="0"/>
          </a:p>
        </p:txBody>
      </p:sp>
      <p:pic>
        <p:nvPicPr>
          <p:cNvPr id="10242" name="Picture 2" descr="http://images.clipartpanda.com/thinking-clipart-clip_art_illustration_of_a_cat_thinking_about_eating_fish_0071-0908-3115-3901_SMU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56176" y="3874549"/>
            <a:ext cx="2016224" cy="2419469"/>
          </a:xfrm>
          <a:prstGeom prst="rect">
            <a:avLst/>
          </a:prstGeom>
          <a:noFill/>
        </p:spPr>
      </p:pic>
      <p:pic>
        <p:nvPicPr>
          <p:cNvPr id="10244" name="Picture 4" descr="http://dingo.care2.com/pictures/greenliving/uploads/2014/11/deciding-on-fruit-over-dessert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4306597"/>
            <a:ext cx="2664296" cy="2146739"/>
          </a:xfrm>
          <a:prstGeom prst="rect">
            <a:avLst/>
          </a:prstGeom>
          <a:noFill/>
        </p:spPr>
      </p:pic>
      <p:pic>
        <p:nvPicPr>
          <p:cNvPr id="10246" name="Picture 6" descr="Image result for percepti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91880" y="4234589"/>
            <a:ext cx="2520280" cy="217224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The Mind in Nature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6322" name="Picture 2" descr="https://qwg2b3m869-flywheel.netdna-ssl.com/wp-content/uploads/2015/09/artificial-intelligence-companie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47665" y="4592065"/>
            <a:ext cx="2319646" cy="2077295"/>
          </a:xfrm>
          <a:prstGeom prst="rect">
            <a:avLst/>
          </a:prstGeom>
          <a:noFill/>
        </p:spPr>
      </p:pic>
      <p:pic>
        <p:nvPicPr>
          <p:cNvPr id="56324" name="Picture 4" descr="Image result for human brai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8161" y="4763619"/>
            <a:ext cx="2657695" cy="1772662"/>
          </a:xfrm>
          <a:prstGeom prst="rect">
            <a:avLst/>
          </a:prstGeom>
          <a:noFill/>
        </p:spPr>
      </p:pic>
      <p:pic>
        <p:nvPicPr>
          <p:cNvPr id="56326" name="Picture 6" descr="https://holykaw.alltop.com/wp-content/uploads/2011/05/25759244-media_httpfarm5static_AEFfx.jpg"/>
          <p:cNvPicPr>
            <a:picLocks noChangeAspect="1" noChangeArrowheads="1"/>
          </p:cNvPicPr>
          <p:nvPr/>
        </p:nvPicPr>
        <p:blipFill>
          <a:blip r:embed="rId5" cstate="print"/>
          <a:srcRect r="39386" b="28517"/>
          <a:stretch>
            <a:fillRect/>
          </a:stretch>
        </p:blipFill>
        <p:spPr bwMode="auto">
          <a:xfrm>
            <a:off x="6228184" y="4725144"/>
            <a:ext cx="1960439" cy="1797069"/>
          </a:xfrm>
          <a:prstGeom prst="rect">
            <a:avLst/>
          </a:prstGeom>
          <a:noFill/>
        </p:spPr>
      </p:pic>
      <p:sp>
        <p:nvSpPr>
          <p:cNvPr id="11" name="Cloud Callout 10"/>
          <p:cNvSpPr/>
          <p:nvPr/>
        </p:nvSpPr>
        <p:spPr>
          <a:xfrm>
            <a:off x="3259633" y="1855762"/>
            <a:ext cx="2952328" cy="1917848"/>
          </a:xfrm>
          <a:prstGeom prst="cloudCallout">
            <a:avLst>
              <a:gd name="adj1" fmla="val -72007"/>
              <a:gd name="adj2" fmla="val 84519"/>
            </a:avLst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2" name="Cloud Callout 11"/>
          <p:cNvSpPr/>
          <p:nvPr/>
        </p:nvSpPr>
        <p:spPr>
          <a:xfrm>
            <a:off x="3259633" y="1855762"/>
            <a:ext cx="2952328" cy="1917848"/>
          </a:xfrm>
          <a:prstGeom prst="cloudCallout">
            <a:avLst>
              <a:gd name="adj1" fmla="val -9043"/>
              <a:gd name="adj2" fmla="val 84926"/>
            </a:avLst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3" name="Cloud Callout 12"/>
          <p:cNvSpPr/>
          <p:nvPr/>
        </p:nvSpPr>
        <p:spPr>
          <a:xfrm>
            <a:off x="3259633" y="1855762"/>
            <a:ext cx="2952328" cy="1917848"/>
          </a:xfrm>
          <a:prstGeom prst="cloudCallout">
            <a:avLst>
              <a:gd name="adj1" fmla="val 77780"/>
              <a:gd name="adj2" fmla="val 87489"/>
            </a:avLst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56328" name="Picture 8" descr="http://www.selfhelpexplained.com/wp-content/uploads/2013/04/How-Logical-Thinking-Subliminal-Messages-Work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067944" y="2180059"/>
            <a:ext cx="1259877" cy="1259878"/>
          </a:xfrm>
          <a:prstGeom prst="rect">
            <a:avLst/>
          </a:prstGeom>
          <a:noFill/>
        </p:spPr>
      </p:pic>
      <p:sp>
        <p:nvSpPr>
          <p:cNvPr id="14" name="Rectangle 13"/>
          <p:cNvSpPr/>
          <p:nvPr/>
        </p:nvSpPr>
        <p:spPr>
          <a:xfrm>
            <a:off x="539552" y="1052736"/>
            <a:ext cx="8064896" cy="6718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800" dirty="0" smtClean="0"/>
              <a:t> Microstates: multiple </a:t>
            </a:r>
            <a:r>
              <a:rPr lang="en-AU" sz="2800" dirty="0" err="1" smtClean="0"/>
              <a:t>realisability</a:t>
            </a:r>
            <a:endParaRPr lang="en-A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The Mind in Nature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539552" y="1268760"/>
            <a:ext cx="784887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800" dirty="0" smtClean="0"/>
              <a:t> Mental states are real (contra behaviourism); supervene on physical states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800" dirty="0" smtClean="0"/>
              <a:t> Free will exists as an emergent property of a fundamentally causal system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800" dirty="0" smtClean="0"/>
              <a:t> ‘How’ questions now amenable to scientific inquiry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800" dirty="0" smtClean="0"/>
              <a:t> A place for the mind in nature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Application 2: Morality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Morality in Nature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539552" y="1124744"/>
            <a:ext cx="7848872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800" dirty="0" smtClean="0"/>
              <a:t> Moral statements refer to complex sets of physical states (ethical naturalism)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800" dirty="0" smtClean="0"/>
              <a:t> </a:t>
            </a:r>
            <a:r>
              <a:rPr lang="en-AU" sz="2800" dirty="0" err="1" smtClean="0"/>
              <a:t>Macrostates</a:t>
            </a:r>
            <a:r>
              <a:rPr lang="en-AU" sz="2800" dirty="0" smtClean="0"/>
              <a:t>: </a:t>
            </a:r>
            <a:r>
              <a:rPr lang="en-AU" sz="2800" dirty="0" smtClean="0"/>
              <a:t>morally </a:t>
            </a:r>
            <a:r>
              <a:rPr lang="en-AU" sz="2800" dirty="0" smtClean="0"/>
              <a:t>good </a:t>
            </a:r>
            <a:r>
              <a:rPr lang="en-AU" sz="2800" dirty="0" smtClean="0"/>
              <a:t>states of affairs facilitate </a:t>
            </a:r>
            <a:r>
              <a:rPr lang="en-AU" sz="2800" dirty="0" smtClean="0"/>
              <a:t>human flourishing and impede misery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800" dirty="0" smtClean="0"/>
              <a:t> Microstates: biological, social, political...</a:t>
            </a:r>
          </a:p>
        </p:txBody>
      </p:sp>
      <p:pic>
        <p:nvPicPr>
          <p:cNvPr id="18434" name="Picture 2" descr="http://proutglobe.org/wp-content/uploads/morality-672x372.jpg"/>
          <p:cNvPicPr>
            <a:picLocks noChangeAspect="1" noChangeArrowheads="1"/>
          </p:cNvPicPr>
          <p:nvPr/>
        </p:nvPicPr>
        <p:blipFill>
          <a:blip r:embed="rId3" cstate="print"/>
          <a:srcRect l="6750" r="5501" b="19452"/>
          <a:stretch>
            <a:fillRect/>
          </a:stretch>
        </p:blipFill>
        <p:spPr bwMode="auto">
          <a:xfrm>
            <a:off x="2195736" y="4365104"/>
            <a:ext cx="4536504" cy="230518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Morality in Nature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386" name="Picture 2" descr="http://mindbodycoach.org/wp-content/uploads/2016/02/HAPPINESS-facebook.jpg"/>
          <p:cNvPicPr>
            <a:picLocks noChangeAspect="1" noChangeArrowheads="1"/>
          </p:cNvPicPr>
          <p:nvPr/>
        </p:nvPicPr>
        <p:blipFill>
          <a:blip r:embed="rId3" cstate="print"/>
          <a:srcRect l="7226" r="6066" b="6066"/>
          <a:stretch>
            <a:fillRect/>
          </a:stretch>
        </p:blipFill>
        <p:spPr bwMode="auto">
          <a:xfrm>
            <a:off x="4799102" y="2564904"/>
            <a:ext cx="3589322" cy="1944216"/>
          </a:xfrm>
          <a:prstGeom prst="rect">
            <a:avLst/>
          </a:prstGeom>
          <a:noFill/>
        </p:spPr>
      </p:pic>
      <p:pic>
        <p:nvPicPr>
          <p:cNvPr id="16388" name="Picture 4" descr="http://astronomy.rutgers.edu/m31_sm.jpeg"/>
          <p:cNvPicPr>
            <a:picLocks noChangeAspect="1" noChangeArrowheads="1"/>
          </p:cNvPicPr>
          <p:nvPr/>
        </p:nvPicPr>
        <p:blipFill>
          <a:blip r:embed="rId4" cstate="print"/>
          <a:srcRect t="8505" b="23452"/>
          <a:stretch>
            <a:fillRect/>
          </a:stretch>
        </p:blipFill>
        <p:spPr bwMode="auto">
          <a:xfrm>
            <a:off x="653976" y="2564904"/>
            <a:ext cx="3485976" cy="1901441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611560" y="1196752"/>
            <a:ext cx="3600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2800" dirty="0" smtClean="0"/>
              <a:t>Astrophysics claims</a:t>
            </a:r>
            <a:endParaRPr lang="en-AU" sz="2800" dirty="0"/>
          </a:p>
        </p:txBody>
      </p:sp>
      <p:sp>
        <p:nvSpPr>
          <p:cNvPr id="8" name="Rectangle 7"/>
          <p:cNvSpPr/>
          <p:nvPr/>
        </p:nvSpPr>
        <p:spPr>
          <a:xfrm>
            <a:off x="4788024" y="1196752"/>
            <a:ext cx="36724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2800" dirty="0" smtClean="0"/>
              <a:t>Moral/ethical claims</a:t>
            </a:r>
            <a:endParaRPr lang="en-AU" sz="2800" dirty="0"/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2411760" y="1700808"/>
            <a:ext cx="0" cy="792088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6588224" y="1700808"/>
            <a:ext cx="0" cy="720080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555776" y="1772816"/>
            <a:ext cx="38884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2800" dirty="0" smtClean="0"/>
              <a:t>True or false in virtue of...</a:t>
            </a:r>
            <a:endParaRPr lang="en-AU" sz="2800" dirty="0"/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2411760" y="4509120"/>
            <a:ext cx="0" cy="792088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6588224" y="4581128"/>
            <a:ext cx="0" cy="720080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Picture 16" descr="https://suchideas.com/articles/physics/quantum/feynman-diagrams-virtual-particles/_static/moller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47664" y="5202136"/>
            <a:ext cx="1656184" cy="1467224"/>
          </a:xfrm>
          <a:prstGeom prst="rect">
            <a:avLst/>
          </a:prstGeom>
          <a:noFill/>
        </p:spPr>
      </p:pic>
      <p:pic>
        <p:nvPicPr>
          <p:cNvPr id="25" name="Picture 16" descr="https://suchideas.com/articles/physics/quantum/feynman-diagrams-virtual-particles/_static/moller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24128" y="5229200"/>
            <a:ext cx="1656184" cy="1467224"/>
          </a:xfrm>
          <a:prstGeom prst="rect">
            <a:avLst/>
          </a:prstGeom>
          <a:noFill/>
        </p:spPr>
      </p:pic>
      <p:sp>
        <p:nvSpPr>
          <p:cNvPr id="26" name="Rectangle 25"/>
          <p:cNvSpPr/>
          <p:nvPr/>
        </p:nvSpPr>
        <p:spPr>
          <a:xfrm>
            <a:off x="2555776" y="4581128"/>
            <a:ext cx="38884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2800" dirty="0" smtClean="0"/>
              <a:t>Pertain in virtue of...</a:t>
            </a:r>
            <a:endParaRPr lang="en-A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Morality in Nature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539552" y="1340768"/>
            <a:ext cx="784887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800" dirty="0" smtClean="0"/>
              <a:t> Morality is real and objective, based on characteristics of the natural world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800" dirty="0" smtClean="0"/>
              <a:t> Moral progress is possible as we learn more about human suffering and flourishing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800" dirty="0" smtClean="0"/>
              <a:t> Science can teach us about human flourishing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800" dirty="0" smtClean="0"/>
              <a:t> A place for morality in nature</a:t>
            </a:r>
            <a:endParaRPr lang="en-A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Conclusions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Advantages of Naturalism</a:t>
            </a:r>
            <a:endParaRPr lang="en-AU" sz="5400" dirty="0">
              <a:latin typeface="Book Antiqua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5536" y="1181651"/>
            <a:ext cx="828092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800" dirty="0" smtClean="0"/>
              <a:t> Parsimony: Reductive naturalism is a minimal ontology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800" dirty="0" smtClean="0"/>
              <a:t> How far can we get starting with so little?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800" dirty="0" smtClean="0"/>
              <a:t> Explanatory power: Non-natural entities do not follow causal laws; fundamentally mysterious and inexplicable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800" dirty="0" smtClean="0"/>
              <a:t> Cannot have strong explanatory power</a:t>
            </a:r>
            <a:endParaRPr lang="en-AU" sz="2800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Naturalism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1547664" y="1484784"/>
            <a:ext cx="6120680" cy="446449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 dirty="0">
              <a:solidFill>
                <a:schemeClr val="tx1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3923928" y="1916832"/>
            <a:ext cx="3744416" cy="3528392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 dirty="0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499992" y="3266981"/>
            <a:ext cx="26642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2800" dirty="0" smtClean="0"/>
              <a:t>Things that are part of nature</a:t>
            </a:r>
            <a:endParaRPr lang="en-AU" sz="2800" dirty="0"/>
          </a:p>
        </p:txBody>
      </p:sp>
      <p:sp>
        <p:nvSpPr>
          <p:cNvPr id="13" name="Rectangle 12"/>
          <p:cNvSpPr/>
          <p:nvPr/>
        </p:nvSpPr>
        <p:spPr>
          <a:xfrm>
            <a:off x="3275856" y="6021288"/>
            <a:ext cx="25571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AU" sz="2800" dirty="0" smtClean="0"/>
              <a:t>Things that exist</a:t>
            </a:r>
            <a:endParaRPr lang="en-AU" sz="2800" dirty="0"/>
          </a:p>
        </p:txBody>
      </p:sp>
      <p:sp>
        <p:nvSpPr>
          <p:cNvPr id="15" name="Rectangle 14"/>
          <p:cNvSpPr/>
          <p:nvPr/>
        </p:nvSpPr>
        <p:spPr>
          <a:xfrm>
            <a:off x="1547664" y="3212976"/>
            <a:ext cx="236573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2800" dirty="0" smtClean="0"/>
              <a:t>Non-natural entities</a:t>
            </a:r>
            <a:endParaRPr lang="en-AU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3707904" y="1556792"/>
            <a:ext cx="7200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7200" dirty="0" smtClean="0"/>
              <a:t>?</a:t>
            </a:r>
            <a:endParaRPr lang="en-AU" sz="7200" dirty="0"/>
          </a:p>
        </p:txBody>
      </p:sp>
      <p:sp>
        <p:nvSpPr>
          <p:cNvPr id="14" name="TextBox 13"/>
          <p:cNvSpPr txBox="1"/>
          <p:nvPr/>
        </p:nvSpPr>
        <p:spPr>
          <a:xfrm>
            <a:off x="3059832" y="2084655"/>
            <a:ext cx="7200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7200" dirty="0" smtClean="0"/>
              <a:t>?</a:t>
            </a:r>
            <a:endParaRPr lang="en-AU" sz="7200" dirty="0"/>
          </a:p>
        </p:txBody>
      </p:sp>
      <p:sp>
        <p:nvSpPr>
          <p:cNvPr id="16" name="TextBox 15"/>
          <p:cNvSpPr txBox="1"/>
          <p:nvPr/>
        </p:nvSpPr>
        <p:spPr>
          <a:xfrm>
            <a:off x="3059832" y="4221088"/>
            <a:ext cx="7200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7200" dirty="0" smtClean="0"/>
              <a:t>?</a:t>
            </a:r>
            <a:endParaRPr lang="en-AU" sz="7200" dirty="0"/>
          </a:p>
        </p:txBody>
      </p:sp>
      <p:sp>
        <p:nvSpPr>
          <p:cNvPr id="17" name="TextBox 16"/>
          <p:cNvSpPr txBox="1"/>
          <p:nvPr/>
        </p:nvSpPr>
        <p:spPr>
          <a:xfrm>
            <a:off x="2195736" y="2204864"/>
            <a:ext cx="7200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7200" dirty="0" smtClean="0"/>
              <a:t>?</a:t>
            </a:r>
            <a:endParaRPr lang="en-AU" sz="7200" dirty="0"/>
          </a:p>
        </p:txBody>
      </p:sp>
      <p:sp>
        <p:nvSpPr>
          <p:cNvPr id="18" name="TextBox 17"/>
          <p:cNvSpPr txBox="1"/>
          <p:nvPr/>
        </p:nvSpPr>
        <p:spPr>
          <a:xfrm>
            <a:off x="2123728" y="4077072"/>
            <a:ext cx="7200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7200" dirty="0" smtClean="0"/>
              <a:t>?</a:t>
            </a:r>
            <a:endParaRPr lang="en-AU" sz="7200" dirty="0"/>
          </a:p>
        </p:txBody>
      </p:sp>
      <p:sp>
        <p:nvSpPr>
          <p:cNvPr id="19" name="TextBox 18"/>
          <p:cNvSpPr txBox="1"/>
          <p:nvPr/>
        </p:nvSpPr>
        <p:spPr>
          <a:xfrm>
            <a:off x="3923928" y="4725144"/>
            <a:ext cx="7200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7200" dirty="0" smtClean="0"/>
              <a:t>?</a:t>
            </a:r>
            <a:endParaRPr lang="en-AU" sz="7200" dirty="0"/>
          </a:p>
        </p:txBody>
      </p:sp>
      <p:pic>
        <p:nvPicPr>
          <p:cNvPr id="56324" name="Picture 4" descr="Image result for equatio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4155826"/>
            <a:ext cx="1800200" cy="929358"/>
          </a:xfrm>
          <a:prstGeom prst="rect">
            <a:avLst/>
          </a:prstGeom>
          <a:noFill/>
        </p:spPr>
      </p:pic>
      <p:pic>
        <p:nvPicPr>
          <p:cNvPr id="56326" name="Picture 6" descr="http://www.chemanager-online.com/sites/chemanager-online.com/files/images/special/1787__origina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92080" y="2204864"/>
            <a:ext cx="1080120" cy="105724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Naturalism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3923928" y="1916832"/>
            <a:ext cx="3744416" cy="3528392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 dirty="0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499992" y="3266981"/>
            <a:ext cx="26642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2800" dirty="0" smtClean="0"/>
              <a:t>Things that are part of nature</a:t>
            </a:r>
            <a:endParaRPr lang="en-AU" sz="2800" dirty="0"/>
          </a:p>
        </p:txBody>
      </p:sp>
      <p:pic>
        <p:nvPicPr>
          <p:cNvPr id="56324" name="Picture 4" descr="Image result for equatio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4155826"/>
            <a:ext cx="1800200" cy="929358"/>
          </a:xfrm>
          <a:prstGeom prst="rect">
            <a:avLst/>
          </a:prstGeom>
          <a:noFill/>
        </p:spPr>
      </p:pic>
      <p:pic>
        <p:nvPicPr>
          <p:cNvPr id="56326" name="Picture 6" descr="http://www.chemanager-online.com/sites/chemanager-online.com/files/images/special/1787__origina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92080" y="2204864"/>
            <a:ext cx="1080120" cy="1057247"/>
          </a:xfrm>
          <a:prstGeom prst="rect">
            <a:avLst/>
          </a:prstGeom>
          <a:noFill/>
        </p:spPr>
      </p:pic>
      <p:sp>
        <p:nvSpPr>
          <p:cNvPr id="20" name="Rectangle 19"/>
          <p:cNvSpPr/>
          <p:nvPr/>
        </p:nvSpPr>
        <p:spPr>
          <a:xfrm>
            <a:off x="652439" y="6021288"/>
            <a:ext cx="76385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AU" sz="2800" dirty="0" smtClean="0"/>
              <a:t>{Things that exist} = {Things that are part of nature}</a:t>
            </a:r>
            <a:endParaRPr lang="en-A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Naturalism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46" name="Picture 2" descr="http://jamesferronanderson.com/wp-content/uploads/2014/07/quote-i-have-no-need-for-that-hypothesis-pierre-laplace-30759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8238" y="2204864"/>
            <a:ext cx="7376170" cy="347113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Emotionally Satisfying</a:t>
            </a:r>
            <a:endParaRPr lang="en-AU" sz="5400" dirty="0">
              <a:latin typeface="Book Antiqua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5536" y="1183392"/>
            <a:ext cx="842493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800" dirty="0" smtClean="0"/>
              <a:t> Universe as fundamentally explicable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800" dirty="0" smtClean="0"/>
              <a:t> Humanity as special and important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800" dirty="0" smtClean="0"/>
              <a:t> Basis for moral action and concern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800" dirty="0" smtClean="0"/>
              <a:t> Impetus for continued learning and discovery</a:t>
            </a:r>
            <a:endParaRPr lang="en-AU" sz="2800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2" descr="https://civitashumana.files.wordpress.com/2014/01/cropped-civitashumana2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4108357"/>
            <a:ext cx="8064896" cy="2200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Influential Thinkers</a:t>
            </a:r>
            <a:endParaRPr lang="en-AU" sz="5400" dirty="0">
              <a:latin typeface="Book Antiqua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84168" y="3212976"/>
            <a:ext cx="244827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AU" sz="2800" dirty="0" smtClean="0"/>
              <a:t>Willard </a:t>
            </a:r>
            <a:r>
              <a:rPr lang="en-AU" sz="2800" dirty="0" err="1" smtClean="0"/>
              <a:t>Quine</a:t>
            </a:r>
            <a:endParaRPr lang="en-AU" sz="2800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39552" y="3194392"/>
            <a:ext cx="223224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AU" sz="2800" dirty="0" smtClean="0"/>
              <a:t>David Hume</a:t>
            </a:r>
            <a:endParaRPr lang="en-AU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3347864" y="5997509"/>
            <a:ext cx="2520280" cy="671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AU" sz="2800" dirty="0" smtClean="0"/>
              <a:t>Peter Railton</a:t>
            </a:r>
            <a:endParaRPr lang="en-AU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6084168" y="5997509"/>
            <a:ext cx="2520280" cy="671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AU" sz="2800" dirty="0" smtClean="0"/>
              <a:t>Daniel Dennett</a:t>
            </a:r>
            <a:endParaRPr lang="en-AU" sz="2800" dirty="0"/>
          </a:p>
        </p:txBody>
      </p:sp>
      <p:pic>
        <p:nvPicPr>
          <p:cNvPr id="80900" name="Picture 4" descr="https://i.ytimg.com/vi/B2fLyvsHHaQ/hqdefault.jpg"/>
          <p:cNvPicPr>
            <a:picLocks noChangeAspect="1" noChangeArrowheads="1"/>
          </p:cNvPicPr>
          <p:nvPr/>
        </p:nvPicPr>
        <p:blipFill>
          <a:blip r:embed="rId3" cstate="print"/>
          <a:srcRect l="16367" r="22473"/>
          <a:stretch>
            <a:fillRect/>
          </a:stretch>
        </p:blipFill>
        <p:spPr bwMode="auto">
          <a:xfrm>
            <a:off x="6372200" y="1237740"/>
            <a:ext cx="1728193" cy="2119252"/>
          </a:xfrm>
          <a:prstGeom prst="rect">
            <a:avLst/>
          </a:prstGeom>
          <a:noFill/>
        </p:spPr>
      </p:pic>
      <p:pic>
        <p:nvPicPr>
          <p:cNvPr id="80902" name="Picture 6" descr="https://www.prospectmagazine.co.uk/wp-content/uploads/2014/07/Daniel-Dennett.jpg?x70120"/>
          <p:cNvPicPr>
            <a:picLocks noChangeAspect="1" noChangeArrowheads="1"/>
          </p:cNvPicPr>
          <p:nvPr/>
        </p:nvPicPr>
        <p:blipFill>
          <a:blip r:embed="rId4" cstate="print"/>
          <a:srcRect l="3778" r="5540"/>
          <a:stretch>
            <a:fillRect/>
          </a:stretch>
        </p:blipFill>
        <p:spPr bwMode="auto">
          <a:xfrm>
            <a:off x="6372200" y="4034654"/>
            <a:ext cx="1728192" cy="2130650"/>
          </a:xfrm>
          <a:prstGeom prst="rect">
            <a:avLst/>
          </a:prstGeom>
          <a:noFill/>
        </p:spPr>
      </p:pic>
      <p:pic>
        <p:nvPicPr>
          <p:cNvPr id="80904" name="Picture 8" descr="http://www.philosophybasics.com/photos/hume.jpg"/>
          <p:cNvPicPr>
            <a:picLocks noChangeAspect="1" noChangeArrowheads="1"/>
          </p:cNvPicPr>
          <p:nvPr/>
        </p:nvPicPr>
        <p:blipFill>
          <a:blip r:embed="rId5" cstate="print"/>
          <a:srcRect t="6665" b="3359"/>
          <a:stretch>
            <a:fillRect/>
          </a:stretch>
        </p:blipFill>
        <p:spPr bwMode="auto">
          <a:xfrm>
            <a:off x="683568" y="1268760"/>
            <a:ext cx="1728192" cy="2120963"/>
          </a:xfrm>
          <a:prstGeom prst="rect">
            <a:avLst/>
          </a:prstGeom>
          <a:noFill/>
        </p:spPr>
      </p:pic>
      <p:pic>
        <p:nvPicPr>
          <p:cNvPr id="80906" name="Picture 10" descr="https://lsa.umich.edu/philosophy/people/faculty/prailton/_jcr_content/profileImage.transform/profile_portrait/image.jpg"/>
          <p:cNvPicPr>
            <a:picLocks noChangeAspect="1" noChangeArrowheads="1"/>
          </p:cNvPicPr>
          <p:nvPr/>
        </p:nvPicPr>
        <p:blipFill>
          <a:blip r:embed="rId6" cstate="print"/>
          <a:srcRect t="6153" b="3162"/>
          <a:stretch>
            <a:fillRect/>
          </a:stretch>
        </p:blipFill>
        <p:spPr bwMode="auto">
          <a:xfrm>
            <a:off x="3563888" y="4005064"/>
            <a:ext cx="1609328" cy="2121465"/>
          </a:xfrm>
          <a:prstGeom prst="rect">
            <a:avLst/>
          </a:prstGeom>
          <a:noFill/>
        </p:spPr>
      </p:pic>
      <p:pic>
        <p:nvPicPr>
          <p:cNvPr id="80908" name="Picture 12" descr="https://media1.britannica.com/eb-media/51/23351-004-4286D6B7.jpg"/>
          <p:cNvPicPr>
            <a:picLocks noChangeAspect="1" noChangeArrowheads="1"/>
          </p:cNvPicPr>
          <p:nvPr/>
        </p:nvPicPr>
        <p:blipFill>
          <a:blip r:embed="rId7" cstate="print"/>
          <a:srcRect t="2880" b="12256"/>
          <a:stretch>
            <a:fillRect/>
          </a:stretch>
        </p:blipFill>
        <p:spPr bwMode="auto">
          <a:xfrm>
            <a:off x="3491880" y="1268760"/>
            <a:ext cx="1728192" cy="2122140"/>
          </a:xfrm>
          <a:prstGeom prst="rect">
            <a:avLst/>
          </a:prstGeom>
          <a:noFill/>
        </p:spPr>
      </p:pic>
      <p:sp>
        <p:nvSpPr>
          <p:cNvPr id="16" name="TextBox 15"/>
          <p:cNvSpPr txBox="1"/>
          <p:nvPr/>
        </p:nvSpPr>
        <p:spPr>
          <a:xfrm>
            <a:off x="3131840" y="3212976"/>
            <a:ext cx="266429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AU" sz="2800" dirty="0" smtClean="0"/>
              <a:t>Bertrand Russell</a:t>
            </a:r>
            <a:endParaRPr lang="en-AU" sz="2800" dirty="0"/>
          </a:p>
        </p:txBody>
      </p:sp>
      <p:sp>
        <p:nvSpPr>
          <p:cNvPr id="17" name="TextBox 16"/>
          <p:cNvSpPr txBox="1"/>
          <p:nvPr/>
        </p:nvSpPr>
        <p:spPr>
          <a:xfrm>
            <a:off x="467544" y="5949280"/>
            <a:ext cx="237626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AU" sz="2800" dirty="0" smtClean="0"/>
              <a:t>Hilary Putman</a:t>
            </a:r>
            <a:endParaRPr lang="en-AU" sz="2800" dirty="0"/>
          </a:p>
        </p:txBody>
      </p:sp>
      <p:pic>
        <p:nvPicPr>
          <p:cNvPr id="18" name="Picture 2" descr="Hilary Putnam.jpg"/>
          <p:cNvPicPr>
            <a:picLocks noChangeAspect="1" noChangeArrowheads="1"/>
          </p:cNvPicPr>
          <p:nvPr/>
        </p:nvPicPr>
        <p:blipFill>
          <a:blip r:embed="rId8" cstate="print"/>
          <a:srcRect b="14106"/>
          <a:stretch>
            <a:fillRect/>
          </a:stretch>
        </p:blipFill>
        <p:spPr bwMode="auto">
          <a:xfrm>
            <a:off x="683568" y="4005064"/>
            <a:ext cx="1728192" cy="211261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4751</TotalTime>
  <Words>666</Words>
  <Application>Microsoft Office PowerPoint</Application>
  <PresentationFormat>On-screen Show (4:3)</PresentationFormat>
  <Paragraphs>147</Paragraphs>
  <Slides>33</Slides>
  <Notes>33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Office Theme</vt:lpstr>
      <vt:lpstr>A Naturalistic Worldview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Fods12</dc:creator>
  <cp:lastModifiedBy>fods12@gmail.com</cp:lastModifiedBy>
  <cp:revision>377</cp:revision>
  <dcterms:created xsi:type="dcterms:W3CDTF">2014-03-21T04:49:25Z</dcterms:created>
  <dcterms:modified xsi:type="dcterms:W3CDTF">2017-04-08T14:51:32Z</dcterms:modified>
</cp:coreProperties>
</file>